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60" r:id="rId3"/>
    <p:sldId id="263" r:id="rId4"/>
    <p:sldId id="261" r:id="rId5"/>
    <p:sldId id="262" r:id="rId6"/>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112F6A-B42F-4C7B-A063-77F26245A75E}" v="36" dt="2024-02-07T19:01:24.2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6236" autoAdjust="0"/>
  </p:normalViewPr>
  <p:slideViewPr>
    <p:cSldViewPr snapToGrid="0">
      <p:cViewPr varScale="1">
        <p:scale>
          <a:sx n="73" d="100"/>
          <a:sy n="73" d="100"/>
        </p:scale>
        <p:origin x="279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z Schrandt" userId="bfe60d9998e30232" providerId="LiveId" clId="{21112F6A-B42F-4C7B-A063-77F26245A75E}"/>
    <pc:docChg chg="undo redo custSel addSld delSld modSld">
      <pc:chgData name="Suz Schrandt" userId="bfe60d9998e30232" providerId="LiveId" clId="{21112F6A-B42F-4C7B-A063-77F26245A75E}" dt="2024-02-07T19:03:06.864" v="6158" actId="20577"/>
      <pc:docMkLst>
        <pc:docMk/>
      </pc:docMkLst>
      <pc:sldChg chg="modSp mod">
        <pc:chgData name="Suz Schrandt" userId="bfe60d9998e30232" providerId="LiveId" clId="{21112F6A-B42F-4C7B-A063-77F26245A75E}" dt="2024-01-27T05:44:52.845" v="5583" actId="20577"/>
        <pc:sldMkLst>
          <pc:docMk/>
          <pc:sldMk cId="260352557" sldId="257"/>
        </pc:sldMkLst>
        <pc:spChg chg="mod">
          <ac:chgData name="Suz Schrandt" userId="bfe60d9998e30232" providerId="LiveId" clId="{21112F6A-B42F-4C7B-A063-77F26245A75E}" dt="2024-01-27T05:44:52.845" v="5583" actId="20577"/>
          <ac:spMkLst>
            <pc:docMk/>
            <pc:sldMk cId="260352557" sldId="257"/>
            <ac:spMk id="2" creationId="{02B38A37-EB83-0ACA-6F69-FD2FCEE995F9}"/>
          </ac:spMkLst>
        </pc:spChg>
        <pc:spChg chg="mod">
          <ac:chgData name="Suz Schrandt" userId="bfe60d9998e30232" providerId="LiveId" clId="{21112F6A-B42F-4C7B-A063-77F26245A75E}" dt="2024-01-27T04:15:19.891" v="5535" actId="115"/>
          <ac:spMkLst>
            <pc:docMk/>
            <pc:sldMk cId="260352557" sldId="257"/>
            <ac:spMk id="7" creationId="{7F009056-45D8-B722-9B55-250DE65BF532}"/>
          </ac:spMkLst>
        </pc:spChg>
      </pc:sldChg>
      <pc:sldChg chg="modSp add del mod">
        <pc:chgData name="Suz Schrandt" userId="bfe60d9998e30232" providerId="LiveId" clId="{21112F6A-B42F-4C7B-A063-77F26245A75E}" dt="2024-01-27T04:11:56.017" v="5531" actId="47"/>
        <pc:sldMkLst>
          <pc:docMk/>
          <pc:sldMk cId="4184343737" sldId="258"/>
        </pc:sldMkLst>
        <pc:spChg chg="mod">
          <ac:chgData name="Suz Schrandt" userId="bfe60d9998e30232" providerId="LiveId" clId="{21112F6A-B42F-4C7B-A063-77F26245A75E}" dt="2024-01-27T03:53:17.919" v="4364" actId="20577"/>
          <ac:spMkLst>
            <pc:docMk/>
            <pc:sldMk cId="4184343737" sldId="258"/>
            <ac:spMk id="7" creationId="{7F009056-45D8-B722-9B55-250DE65BF532}"/>
          </ac:spMkLst>
        </pc:spChg>
      </pc:sldChg>
      <pc:sldChg chg="modSp add del mod">
        <pc:chgData name="Suz Schrandt" userId="bfe60d9998e30232" providerId="LiveId" clId="{21112F6A-B42F-4C7B-A063-77F26245A75E}" dt="2024-01-27T04:11:58.703" v="5532" actId="47"/>
        <pc:sldMkLst>
          <pc:docMk/>
          <pc:sldMk cId="439652517" sldId="259"/>
        </pc:sldMkLst>
        <pc:spChg chg="mod">
          <ac:chgData name="Suz Schrandt" userId="bfe60d9998e30232" providerId="LiveId" clId="{21112F6A-B42F-4C7B-A063-77F26245A75E}" dt="2024-01-27T04:01:03.787" v="4823" actId="20577"/>
          <ac:spMkLst>
            <pc:docMk/>
            <pc:sldMk cId="439652517" sldId="259"/>
            <ac:spMk id="7" creationId="{7F009056-45D8-B722-9B55-250DE65BF532}"/>
          </ac:spMkLst>
        </pc:spChg>
      </pc:sldChg>
      <pc:sldChg chg="modSp add mod">
        <pc:chgData name="Suz Schrandt" userId="bfe60d9998e30232" providerId="LiveId" clId="{21112F6A-B42F-4C7B-A063-77F26245A75E}" dt="2024-02-07T19:02:33.723" v="6133" actId="20577"/>
        <pc:sldMkLst>
          <pc:docMk/>
          <pc:sldMk cId="3205468284" sldId="260"/>
        </pc:sldMkLst>
        <pc:spChg chg="mod">
          <ac:chgData name="Suz Schrandt" userId="bfe60d9998e30232" providerId="LiveId" clId="{21112F6A-B42F-4C7B-A063-77F26245A75E}" dt="2024-02-07T19:02:33.723" v="6133" actId="20577"/>
          <ac:spMkLst>
            <pc:docMk/>
            <pc:sldMk cId="3205468284" sldId="260"/>
            <ac:spMk id="7" creationId="{7F009056-45D8-B722-9B55-250DE65BF532}"/>
          </ac:spMkLst>
        </pc:spChg>
      </pc:sldChg>
      <pc:sldChg chg="modSp add mod">
        <pc:chgData name="Suz Schrandt" userId="bfe60d9998e30232" providerId="LiveId" clId="{21112F6A-B42F-4C7B-A063-77F26245A75E}" dt="2024-02-07T19:03:06.864" v="6158" actId="20577"/>
        <pc:sldMkLst>
          <pc:docMk/>
          <pc:sldMk cId="1258687895" sldId="261"/>
        </pc:sldMkLst>
        <pc:spChg chg="mod">
          <ac:chgData name="Suz Schrandt" userId="bfe60d9998e30232" providerId="LiveId" clId="{21112F6A-B42F-4C7B-A063-77F26245A75E}" dt="2024-02-07T19:03:06.864" v="6158" actId="20577"/>
          <ac:spMkLst>
            <pc:docMk/>
            <pc:sldMk cId="1258687895" sldId="261"/>
            <ac:spMk id="7" creationId="{7F009056-45D8-B722-9B55-250DE65BF532}"/>
          </ac:spMkLst>
        </pc:spChg>
      </pc:sldChg>
      <pc:sldChg chg="modSp add mod">
        <pc:chgData name="Suz Schrandt" userId="bfe60d9998e30232" providerId="LiveId" clId="{21112F6A-B42F-4C7B-A063-77F26245A75E}" dt="2024-02-07T19:01:50.515" v="6120" actId="20577"/>
        <pc:sldMkLst>
          <pc:docMk/>
          <pc:sldMk cId="1612842308" sldId="262"/>
        </pc:sldMkLst>
        <pc:spChg chg="mod">
          <ac:chgData name="Suz Schrandt" userId="bfe60d9998e30232" providerId="LiveId" clId="{21112F6A-B42F-4C7B-A063-77F26245A75E}" dt="2024-02-07T19:01:50.515" v="6120" actId="20577"/>
          <ac:spMkLst>
            <pc:docMk/>
            <pc:sldMk cId="1612842308" sldId="262"/>
            <ac:spMk id="7" creationId="{7F009056-45D8-B722-9B55-250DE65BF532}"/>
          </ac:spMkLst>
        </pc:spChg>
      </pc:sldChg>
      <pc:sldChg chg="modSp add mod">
        <pc:chgData name="Suz Schrandt" userId="bfe60d9998e30232" providerId="LiveId" clId="{21112F6A-B42F-4C7B-A063-77F26245A75E}" dt="2024-02-07T19:02:44.280" v="6144" actId="20577"/>
        <pc:sldMkLst>
          <pc:docMk/>
          <pc:sldMk cId="3688119128" sldId="263"/>
        </pc:sldMkLst>
        <pc:spChg chg="mod">
          <ac:chgData name="Suz Schrandt" userId="bfe60d9998e30232" providerId="LiveId" clId="{21112F6A-B42F-4C7B-A063-77F26245A75E}" dt="2024-02-07T19:02:44.280" v="6144" actId="20577"/>
          <ac:spMkLst>
            <pc:docMk/>
            <pc:sldMk cId="3688119128" sldId="263"/>
            <ac:spMk id="7" creationId="{B017BBEC-42F7-0299-B7C6-2C8AE53CF7D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A580EA7-B643-464C-88E0-6D887616D5AD}" type="datetimeFigureOut">
              <a:rPr lang="en-US" smtClean="0"/>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E17DD-898B-4148-9880-29CBDF69E3EA}" type="slidenum">
              <a:rPr lang="en-US" smtClean="0"/>
              <a:t>‹#›</a:t>
            </a:fld>
            <a:endParaRPr lang="en-US"/>
          </a:p>
        </p:txBody>
      </p:sp>
    </p:spTree>
    <p:extLst>
      <p:ext uri="{BB962C8B-B14F-4D97-AF65-F5344CB8AC3E}">
        <p14:creationId xmlns:p14="http://schemas.microsoft.com/office/powerpoint/2010/main" val="1705880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580EA7-B643-464C-88E0-6D887616D5AD}" type="datetimeFigureOut">
              <a:rPr lang="en-US" smtClean="0"/>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E17DD-898B-4148-9880-29CBDF69E3EA}" type="slidenum">
              <a:rPr lang="en-US" smtClean="0"/>
              <a:t>‹#›</a:t>
            </a:fld>
            <a:endParaRPr lang="en-US"/>
          </a:p>
        </p:txBody>
      </p:sp>
    </p:spTree>
    <p:extLst>
      <p:ext uri="{BB962C8B-B14F-4D97-AF65-F5344CB8AC3E}">
        <p14:creationId xmlns:p14="http://schemas.microsoft.com/office/powerpoint/2010/main" val="255046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580EA7-B643-464C-88E0-6D887616D5AD}" type="datetimeFigureOut">
              <a:rPr lang="en-US" smtClean="0"/>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E17DD-898B-4148-9880-29CBDF69E3EA}" type="slidenum">
              <a:rPr lang="en-US" smtClean="0"/>
              <a:t>‹#›</a:t>
            </a:fld>
            <a:endParaRPr lang="en-US"/>
          </a:p>
        </p:txBody>
      </p:sp>
    </p:spTree>
    <p:extLst>
      <p:ext uri="{BB962C8B-B14F-4D97-AF65-F5344CB8AC3E}">
        <p14:creationId xmlns:p14="http://schemas.microsoft.com/office/powerpoint/2010/main" val="2810567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580EA7-B643-464C-88E0-6D887616D5AD}" type="datetimeFigureOut">
              <a:rPr lang="en-US" smtClean="0"/>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E17DD-898B-4148-9880-29CBDF69E3EA}" type="slidenum">
              <a:rPr lang="en-US" smtClean="0"/>
              <a:t>‹#›</a:t>
            </a:fld>
            <a:endParaRPr lang="en-US"/>
          </a:p>
        </p:txBody>
      </p:sp>
    </p:spTree>
    <p:extLst>
      <p:ext uri="{BB962C8B-B14F-4D97-AF65-F5344CB8AC3E}">
        <p14:creationId xmlns:p14="http://schemas.microsoft.com/office/powerpoint/2010/main" val="1809809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tint val="82000"/>
                  </a:schemeClr>
                </a:solidFill>
              </a:defRPr>
            </a:lvl1pPr>
            <a:lvl2pPr marL="388620" indent="0">
              <a:buNone/>
              <a:defRPr sz="1700">
                <a:solidFill>
                  <a:schemeClr val="tx1">
                    <a:tint val="82000"/>
                  </a:schemeClr>
                </a:solidFill>
              </a:defRPr>
            </a:lvl2pPr>
            <a:lvl3pPr marL="777240" indent="0">
              <a:buNone/>
              <a:defRPr sz="1530">
                <a:solidFill>
                  <a:schemeClr val="tx1">
                    <a:tint val="82000"/>
                  </a:schemeClr>
                </a:solidFill>
              </a:defRPr>
            </a:lvl3pPr>
            <a:lvl4pPr marL="1165860" indent="0">
              <a:buNone/>
              <a:defRPr sz="1360">
                <a:solidFill>
                  <a:schemeClr val="tx1">
                    <a:tint val="82000"/>
                  </a:schemeClr>
                </a:solidFill>
              </a:defRPr>
            </a:lvl4pPr>
            <a:lvl5pPr marL="1554480" indent="0">
              <a:buNone/>
              <a:defRPr sz="1360">
                <a:solidFill>
                  <a:schemeClr val="tx1">
                    <a:tint val="82000"/>
                  </a:schemeClr>
                </a:solidFill>
              </a:defRPr>
            </a:lvl5pPr>
            <a:lvl6pPr marL="1943100" indent="0">
              <a:buNone/>
              <a:defRPr sz="1360">
                <a:solidFill>
                  <a:schemeClr val="tx1">
                    <a:tint val="82000"/>
                  </a:schemeClr>
                </a:solidFill>
              </a:defRPr>
            </a:lvl6pPr>
            <a:lvl7pPr marL="2331720" indent="0">
              <a:buNone/>
              <a:defRPr sz="1360">
                <a:solidFill>
                  <a:schemeClr val="tx1">
                    <a:tint val="82000"/>
                  </a:schemeClr>
                </a:solidFill>
              </a:defRPr>
            </a:lvl7pPr>
            <a:lvl8pPr marL="2720340" indent="0">
              <a:buNone/>
              <a:defRPr sz="1360">
                <a:solidFill>
                  <a:schemeClr val="tx1">
                    <a:tint val="82000"/>
                  </a:schemeClr>
                </a:solidFill>
              </a:defRPr>
            </a:lvl8pPr>
            <a:lvl9pPr marL="3108960" indent="0">
              <a:buNone/>
              <a:defRPr sz="136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580EA7-B643-464C-88E0-6D887616D5AD}" type="datetimeFigureOut">
              <a:rPr lang="en-US" smtClean="0"/>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E17DD-898B-4148-9880-29CBDF69E3EA}" type="slidenum">
              <a:rPr lang="en-US" smtClean="0"/>
              <a:t>‹#›</a:t>
            </a:fld>
            <a:endParaRPr lang="en-US"/>
          </a:p>
        </p:txBody>
      </p:sp>
    </p:spTree>
    <p:extLst>
      <p:ext uri="{BB962C8B-B14F-4D97-AF65-F5344CB8AC3E}">
        <p14:creationId xmlns:p14="http://schemas.microsoft.com/office/powerpoint/2010/main" val="3115294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580EA7-B643-464C-88E0-6D887616D5AD}" type="datetimeFigureOut">
              <a:rPr lang="en-US" smtClean="0"/>
              <a:t>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E17DD-898B-4148-9880-29CBDF69E3EA}" type="slidenum">
              <a:rPr lang="en-US" smtClean="0"/>
              <a:t>‹#›</a:t>
            </a:fld>
            <a:endParaRPr lang="en-US"/>
          </a:p>
        </p:txBody>
      </p:sp>
    </p:spTree>
    <p:extLst>
      <p:ext uri="{BB962C8B-B14F-4D97-AF65-F5344CB8AC3E}">
        <p14:creationId xmlns:p14="http://schemas.microsoft.com/office/powerpoint/2010/main" val="1956462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A580EA7-B643-464C-88E0-6D887616D5AD}" type="datetimeFigureOut">
              <a:rPr lang="en-US" smtClean="0"/>
              <a:t>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7E17DD-898B-4148-9880-29CBDF69E3EA}" type="slidenum">
              <a:rPr lang="en-US" smtClean="0"/>
              <a:t>‹#›</a:t>
            </a:fld>
            <a:endParaRPr lang="en-US"/>
          </a:p>
        </p:txBody>
      </p:sp>
    </p:spTree>
    <p:extLst>
      <p:ext uri="{BB962C8B-B14F-4D97-AF65-F5344CB8AC3E}">
        <p14:creationId xmlns:p14="http://schemas.microsoft.com/office/powerpoint/2010/main" val="3371881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A580EA7-B643-464C-88E0-6D887616D5AD}" type="datetimeFigureOut">
              <a:rPr lang="en-US" smtClean="0"/>
              <a:t>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7E17DD-898B-4148-9880-29CBDF69E3EA}" type="slidenum">
              <a:rPr lang="en-US" smtClean="0"/>
              <a:t>‹#›</a:t>
            </a:fld>
            <a:endParaRPr lang="en-US"/>
          </a:p>
        </p:txBody>
      </p:sp>
    </p:spTree>
    <p:extLst>
      <p:ext uri="{BB962C8B-B14F-4D97-AF65-F5344CB8AC3E}">
        <p14:creationId xmlns:p14="http://schemas.microsoft.com/office/powerpoint/2010/main" val="27901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580EA7-B643-464C-88E0-6D887616D5AD}" type="datetimeFigureOut">
              <a:rPr lang="en-US" smtClean="0"/>
              <a:t>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7E17DD-898B-4148-9880-29CBDF69E3EA}" type="slidenum">
              <a:rPr lang="en-US" smtClean="0"/>
              <a:t>‹#›</a:t>
            </a:fld>
            <a:endParaRPr lang="en-US"/>
          </a:p>
        </p:txBody>
      </p:sp>
    </p:spTree>
    <p:extLst>
      <p:ext uri="{BB962C8B-B14F-4D97-AF65-F5344CB8AC3E}">
        <p14:creationId xmlns:p14="http://schemas.microsoft.com/office/powerpoint/2010/main" val="3411660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0A580EA7-B643-464C-88E0-6D887616D5AD}" type="datetimeFigureOut">
              <a:rPr lang="en-US" smtClean="0"/>
              <a:t>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E17DD-898B-4148-9880-29CBDF69E3EA}" type="slidenum">
              <a:rPr lang="en-US" smtClean="0"/>
              <a:t>‹#›</a:t>
            </a:fld>
            <a:endParaRPr lang="en-US"/>
          </a:p>
        </p:txBody>
      </p:sp>
    </p:spTree>
    <p:extLst>
      <p:ext uri="{BB962C8B-B14F-4D97-AF65-F5344CB8AC3E}">
        <p14:creationId xmlns:p14="http://schemas.microsoft.com/office/powerpoint/2010/main" val="3991359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0A580EA7-B643-464C-88E0-6D887616D5AD}" type="datetimeFigureOut">
              <a:rPr lang="en-US" smtClean="0"/>
              <a:t>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E17DD-898B-4148-9880-29CBDF69E3EA}" type="slidenum">
              <a:rPr lang="en-US" smtClean="0"/>
              <a:t>‹#›</a:t>
            </a:fld>
            <a:endParaRPr lang="en-US"/>
          </a:p>
        </p:txBody>
      </p:sp>
    </p:spTree>
    <p:extLst>
      <p:ext uri="{BB962C8B-B14F-4D97-AF65-F5344CB8AC3E}">
        <p14:creationId xmlns:p14="http://schemas.microsoft.com/office/powerpoint/2010/main" val="2573620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0A580EA7-B643-464C-88E0-6D887616D5AD}" type="datetimeFigureOut">
              <a:rPr lang="en-US" smtClean="0"/>
              <a:t>2/7/2024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107E17DD-898B-4148-9880-29CBDF69E3EA}" type="slidenum">
              <a:rPr lang="en-US" smtClean="0"/>
              <a:t>‹#›</a:t>
            </a:fld>
            <a:endParaRPr lang="en-US"/>
          </a:p>
        </p:txBody>
      </p:sp>
    </p:spTree>
    <p:extLst>
      <p:ext uri="{BB962C8B-B14F-4D97-AF65-F5344CB8AC3E}">
        <p14:creationId xmlns:p14="http://schemas.microsoft.com/office/powerpoint/2010/main" val="27530403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ncbi.nlm.nih.gov/books/NBK20492/" TargetMode="External"/><Relationship Id="rId3" Type="http://schemas.openxmlformats.org/officeDocument/2006/relationships/hyperlink" Target="https://www.ihi.org/sites/default/files/Safer-Dx-Checklist.pdf" TargetMode="External"/><Relationship Id="rId7" Type="http://schemas.openxmlformats.org/officeDocument/2006/relationships/hyperlink" Target="https://accessmedicine.mhmedical.com/content.aspx?bookid=3095&amp;sectionid=261486991"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ahrq.gov/patient-safety/settings/multiple/measure-dx.html" TargetMode="External"/><Relationship Id="rId5" Type="http://schemas.openxmlformats.org/officeDocument/2006/relationships/hyperlink" Target="https://betsylehmancenterma.gov/initiatives/diagnostic-error/learning-from-errors" TargetMode="External"/><Relationship Id="rId4" Type="http://schemas.openxmlformats.org/officeDocument/2006/relationships/hyperlink" Target="https://www.bmj.com/content/376/bmj-2021-068044"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med.unc.edu/medicine/wp-content/uploads/sites/945/2019/01/Implementing-Patient-Centered-Multidisciplinary-Bedside-Rounds.pdf" TargetMode="External"/><Relationship Id="rId3" Type="http://schemas.openxmlformats.org/officeDocument/2006/relationships/hyperlink" Target="https://doi.org/10.17226/21794" TargetMode="External"/><Relationship Id="rId7" Type="http://schemas.openxmlformats.org/officeDocument/2006/relationships/hyperlink" Target="https://www.ipfcc.org/resources/PH_RD_Applying_PFCC_Rounds_012009.pdf"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ncbi.nlm.nih.gov/books/NBK582289/" TargetMode="External"/><Relationship Id="rId5" Type="http://schemas.openxmlformats.org/officeDocument/2006/relationships/hyperlink" Target="https://www.mghdisparitiessolutions.org/guides-tools" TargetMode="External"/><Relationship Id="rId4" Type="http://schemas.openxmlformats.org/officeDocument/2006/relationships/hyperlink" Target="https://www.kff.org/racial-equity-and-health-policy/issue-brief/use-of-race-in-clinical-diagnosis-and-decision-making-overview-and-implications/"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www.ecri.org/Resources/HIT/Closing_Loop/Closing_the_Loop_Toolkit.pdf" TargetMode="External"/><Relationship Id="rId3" Type="http://schemas.openxmlformats.org/officeDocument/2006/relationships/hyperlink" Target="https://www.inova.org/sites/default/files/escalation-and-notification.pdf" TargetMode="External"/><Relationship Id="rId7" Type="http://schemas.openxmlformats.org/officeDocument/2006/relationships/hyperlink" Target="https://www.hopkinsmedicine.org/armstrong-institute/clinical-operations/communication-resolution"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communicationandresolution.org/communication-and-resolution-programs/" TargetMode="External"/><Relationship Id="rId5" Type="http://schemas.openxmlformats.org/officeDocument/2006/relationships/hyperlink" Target="https://www.ahrq.gov/patient-safety/settings/hospital/candor/index.html" TargetMode="External"/><Relationship Id="rId4" Type="http://schemas.openxmlformats.org/officeDocument/2006/relationships/hyperlink" Target="https://doi.org/10.1186/s13643-019-1010-z" TargetMode="External"/><Relationship Id="rId9" Type="http://schemas.openxmlformats.org/officeDocument/2006/relationships/hyperlink" Target="https://www.jointcommission.org/-/media/tjc/documents/newsletters/quick-safety/qs-52-closed-loop-comm-12-3-19-final.pdf"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improvediagnosis.org/pfac-guides/" TargetMode="External"/><Relationship Id="rId3" Type="http://schemas.openxmlformats.org/officeDocument/2006/relationships/hyperlink" Target="https://doi.org/10.1111/jep.12747" TargetMode="External"/><Relationship Id="rId7" Type="http://schemas.openxmlformats.org/officeDocument/2006/relationships/hyperlink" Target="https://www.qualityhealth.org/"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patientsafety.pa.gov/" TargetMode="External"/><Relationship Id="rId5" Type="http://schemas.openxmlformats.org/officeDocument/2006/relationships/hyperlink" Target="https://www.ipfcc.org/" TargetMode="External"/><Relationship Id="rId10" Type="http://schemas.openxmlformats.org/officeDocument/2006/relationships/hyperlink" Target="https://www.improvediagnosis.org/wp-content/uploads/2022/11/Exploring-and-Addressing-Diagnostic-Error-Disparities-July-2021.pdf" TargetMode="External"/><Relationship Id="rId4" Type="http://schemas.openxmlformats.org/officeDocument/2006/relationships/hyperlink" Target="https://www.pfps.us/" TargetMode="External"/><Relationship Id="rId9" Type="http://schemas.openxmlformats.org/officeDocument/2006/relationships/hyperlink" Target="https://www.improvediagnosis.org/researcher-toolki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pcori.org/resources/engagement-rubr" TargetMode="External"/><Relationship Id="rId7" Type="http://schemas.openxmlformats.org/officeDocument/2006/relationships/hyperlink" Target="https://www.ahrq.gov/patient-safety/diagnostic-excellence-grants/index.html"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rmf.harvard.edu/" TargetMode="External"/><Relationship Id="rId5" Type="http://schemas.openxmlformats.org/officeDocument/2006/relationships/hyperlink" Target="https://www.ecri.org/" TargetMode="External"/><Relationship Id="rId4" Type="http://schemas.openxmlformats.org/officeDocument/2006/relationships/hyperlink" Target="https://www.leapfroggroup.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BF45060-C440-1736-BD6B-78F8C263E10A}"/>
              </a:ext>
            </a:extLst>
          </p:cNvPr>
          <p:cNvSpPr/>
          <p:nvPr/>
        </p:nvSpPr>
        <p:spPr>
          <a:xfrm>
            <a:off x="-1" y="9483003"/>
            <a:ext cx="6020905" cy="575396"/>
          </a:xfrm>
          <a:prstGeom prst="rect">
            <a:avLst/>
          </a:prstGeom>
          <a:solidFill>
            <a:schemeClr val="tx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02E368F-DB0E-3189-4983-DE234611A8DE}"/>
              </a:ext>
            </a:extLst>
          </p:cNvPr>
          <p:cNvSpPr/>
          <p:nvPr/>
        </p:nvSpPr>
        <p:spPr>
          <a:xfrm>
            <a:off x="0" y="9483003"/>
            <a:ext cx="5943600" cy="57539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F7554E59-11C0-2252-A6B1-D72E26742BE5}"/>
              </a:ext>
            </a:extLst>
          </p:cNvPr>
          <p:cNvPicPr>
            <a:picLocks noChangeAspect="1"/>
          </p:cNvPicPr>
          <p:nvPr/>
        </p:nvPicPr>
        <p:blipFill rotWithShape="1">
          <a:blip r:embed="rId2"/>
          <a:srcRect t="3724" r="3709" b="6671"/>
          <a:stretch/>
        </p:blipFill>
        <p:spPr>
          <a:xfrm>
            <a:off x="5943600" y="9483003"/>
            <a:ext cx="1828800" cy="575396"/>
          </a:xfrm>
          <a:prstGeom prst="rect">
            <a:avLst/>
          </a:prstGeom>
        </p:spPr>
      </p:pic>
      <p:sp>
        <p:nvSpPr>
          <p:cNvPr id="9" name="TextBox 8">
            <a:extLst>
              <a:ext uri="{FF2B5EF4-FFF2-40B4-BE49-F238E27FC236}">
                <a16:creationId xmlns:a16="http://schemas.microsoft.com/office/drawing/2014/main" id="{61F87C49-D326-39D3-9E9D-68D3EDD95614}"/>
              </a:ext>
            </a:extLst>
          </p:cNvPr>
          <p:cNvSpPr txBox="1"/>
          <p:nvPr/>
        </p:nvSpPr>
        <p:spPr>
          <a:xfrm>
            <a:off x="388730" y="9539868"/>
            <a:ext cx="5283200" cy="461665"/>
          </a:xfrm>
          <a:prstGeom prst="rect">
            <a:avLst/>
          </a:prstGeom>
          <a:noFill/>
        </p:spPr>
        <p:txBody>
          <a:bodyPr wrap="square" rtlCol="0">
            <a:spAutoFit/>
          </a:bodyPr>
          <a:lstStyle/>
          <a:p>
            <a:pPr algn="ctr"/>
            <a:r>
              <a:rPr lang="en-US" sz="1200">
                <a:solidFill>
                  <a:srgbClr val="CC9900"/>
                </a:solidFill>
                <a:latin typeface="Calibri" panose="020F0502020204030204" pitchFamily="34" charset="0"/>
                <a:ea typeface="Calibri" panose="020F0502020204030204" pitchFamily="34" charset="0"/>
                <a:cs typeface="Calibri" panose="020F0502020204030204" pitchFamily="34" charset="0"/>
              </a:rPr>
              <a:t>This project was funded by the Gordon and Betty Moore Foundation as part of The Leapfrog Groups’s Recognizing Excellence in Diagnosis Initiative. </a:t>
            </a:r>
          </a:p>
        </p:txBody>
      </p:sp>
      <p:sp>
        <p:nvSpPr>
          <p:cNvPr id="2" name="TextBox 1">
            <a:extLst>
              <a:ext uri="{FF2B5EF4-FFF2-40B4-BE49-F238E27FC236}">
                <a16:creationId xmlns:a16="http://schemas.microsoft.com/office/drawing/2014/main" id="{02B38A37-EB83-0ACA-6F69-FD2FCEE995F9}"/>
              </a:ext>
            </a:extLst>
          </p:cNvPr>
          <p:cNvSpPr txBox="1"/>
          <p:nvPr/>
        </p:nvSpPr>
        <p:spPr>
          <a:xfrm>
            <a:off x="1244600" y="649961"/>
            <a:ext cx="5283200" cy="1261884"/>
          </a:xfrm>
          <a:prstGeom prst="rect">
            <a:avLst/>
          </a:prstGeom>
          <a:noFill/>
        </p:spPr>
        <p:txBody>
          <a:bodyPr wrap="square" rtlCol="0">
            <a:spAutoFit/>
          </a:bodyPr>
          <a:lstStyle/>
          <a:p>
            <a:pPr algn="ctr"/>
            <a:r>
              <a:rPr lang="en-US" sz="1600" b="1">
                <a:solidFill>
                  <a:schemeClr val="tx2"/>
                </a:solidFill>
                <a:latin typeface="Calibri" panose="020F0502020204030204" pitchFamily="34" charset="0"/>
                <a:ea typeface="Calibri" panose="020F0502020204030204" pitchFamily="34" charset="0"/>
                <a:cs typeface="Calibri" panose="020F0502020204030204" pitchFamily="34" charset="0"/>
              </a:rPr>
              <a:t>PFAC Toolkit for Exploring Diagnostic Quality</a:t>
            </a:r>
          </a:p>
          <a:p>
            <a:pPr algn="ctr"/>
            <a:r>
              <a:rPr lang="en-US" sz="2000" b="1">
                <a:solidFill>
                  <a:srgbClr val="CC9900"/>
                </a:solidFill>
                <a:latin typeface="Calibri" panose="020F0502020204030204" pitchFamily="34" charset="0"/>
                <a:ea typeface="Calibri" panose="020F0502020204030204" pitchFamily="34" charset="0"/>
                <a:cs typeface="Calibri" panose="020F0502020204030204" pitchFamily="34" charset="0"/>
              </a:rPr>
              <a:t>Compendium of Diagnostic Quality         Resources </a:t>
            </a:r>
          </a:p>
          <a:p>
            <a:pPr algn="ctr"/>
            <a:endParaRPr lang="en-US" sz="2000" b="1">
              <a:solidFill>
                <a:srgbClr val="CC9900"/>
              </a:solidFill>
              <a:latin typeface="Calibri" panose="020F0502020204030204" pitchFamily="34" charset="0"/>
              <a:ea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7F009056-45D8-B722-9B55-250DE65BF532}"/>
              </a:ext>
            </a:extLst>
          </p:cNvPr>
          <p:cNvSpPr txBox="1"/>
          <p:nvPr/>
        </p:nvSpPr>
        <p:spPr>
          <a:xfrm>
            <a:off x="388730" y="1454446"/>
            <a:ext cx="7022264" cy="7738016"/>
          </a:xfrm>
          <a:prstGeom prst="rect">
            <a:avLst/>
          </a:prstGeom>
          <a:noFill/>
        </p:spPr>
        <p:txBody>
          <a:bodyPr wrap="square">
            <a:spAutoFit/>
          </a:bodyPr>
          <a:lstStyle/>
          <a:p>
            <a:pPr>
              <a:spcAft>
                <a:spcPts val="200"/>
              </a:spcAft>
            </a:pPr>
            <a:endParaRPr lang="en-US" sz="1200">
              <a:latin typeface="Calibri" panose="020F0502020204030204" pitchFamily="34" charset="0"/>
              <a:ea typeface="Calibri" panose="020F0502020204030204" pitchFamily="34" charset="0"/>
              <a:cs typeface="Calibri" panose="020F0502020204030204" pitchFamily="34" charset="0"/>
            </a:endParaRPr>
          </a:p>
          <a:p>
            <a:pPr algn="ctr">
              <a:spcAft>
                <a:spcPts val="200"/>
              </a:spcAft>
            </a:pPr>
            <a:r>
              <a:rPr lang="en-US" sz="1200">
                <a:latin typeface="Calibri" panose="020F0502020204030204" pitchFamily="34" charset="0"/>
                <a:ea typeface="Calibri" panose="020F0502020204030204" pitchFamily="34" charset="0"/>
                <a:cs typeface="Calibri" panose="020F0502020204030204" pitchFamily="34" charset="0"/>
              </a:rPr>
              <a:t>This list includes both general and specific resources and tools related to diagnostic quality; it is not meant to be exhaustive.  The items are listed in random order, and not in order of importance or authority.  New items will be added as they emerge.</a:t>
            </a:r>
          </a:p>
          <a:p>
            <a:pPr>
              <a:spcAft>
                <a:spcPts val="200"/>
              </a:spcAft>
            </a:pPr>
            <a:endParaRPr lang="en-US" sz="1050" u="sng">
              <a:solidFill>
                <a:schemeClr val="tx2"/>
              </a:solidFill>
              <a:latin typeface="Calibri" panose="020F0502020204030204" pitchFamily="34" charset="0"/>
              <a:ea typeface="Calibri" panose="020F0502020204030204" pitchFamily="34" charset="0"/>
              <a:cs typeface="Calibri" panose="020F0502020204030204" pitchFamily="34" charset="0"/>
            </a:endParaRPr>
          </a:p>
          <a:p>
            <a:pPr>
              <a:spcAft>
                <a:spcPts val="200"/>
              </a:spcAft>
            </a:pPr>
            <a:r>
              <a:rPr lang="en-US" sz="1400" u="sng">
                <a:solidFill>
                  <a:schemeClr val="tx2"/>
                </a:solidFill>
                <a:latin typeface="Calibri" panose="020F0502020204030204" pitchFamily="34" charset="0"/>
                <a:ea typeface="Calibri" panose="020F0502020204030204" pitchFamily="34" charset="0"/>
                <a:cs typeface="Calibri" panose="020F0502020204030204" pitchFamily="34" charset="0"/>
              </a:rPr>
              <a:t>Resources and Tools for Improving Diagnostic Quality</a:t>
            </a:r>
          </a:p>
          <a:p>
            <a:pPr>
              <a:spcAft>
                <a:spcPts val="200"/>
              </a:spcAft>
            </a:pPr>
            <a:r>
              <a:rPr lang="en-US" sz="1200">
                <a:latin typeface="Calibri" panose="020F0502020204030204" pitchFamily="34" charset="0"/>
                <a:ea typeface="Calibri" panose="020F0502020204030204" pitchFamily="34" charset="0"/>
                <a:cs typeface="Calibri" panose="020F0502020204030204" pitchFamily="34" charset="0"/>
              </a:rPr>
              <a:t>General /Overarching</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Recognizing Excellence in Diagnosis: Recommended Practices for Hospitals, Full report available online at: https://www.leapfroggroup.org/recognizing-excellence-diagnosis-recommended-practices-hospitals. </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The Safer DX Checklist: </a:t>
            </a:r>
            <a:r>
              <a:rPr lang="en-US" sz="120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https://www.ihi.org/sites/default/files/Safer-Dx-Checklist.pdf</a:t>
            </a:r>
            <a:endParaRPr lang="en-US" sz="1200">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The Burden of Serious Harms from Diagnostic Errors in the US, Newman-Toker DE, Nassery N, Schaffer AC, Yu-Moe CW, Clemens GD, Wang Z, Zhu Y, Saber Tehrani AS, Fanai M, Hassoon A, Siegal D. Burden of serious harms from diagnostic error in the USA. BMJ Qual Saf. 2023 Jul 17:bmjqs-2021-014130. doi: 10.1136/bmjqs-2021-014130. Epub ahead of print. PMID: 37460118.</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Singh, H, Connor, D, Dhaliwal, G, Five strategies for clinicians to advance diagnostic excellence, 376e068044, 2022, doi.10.1136/bmj-2021-068044, BMJ Publishing Group Ltd, </a:t>
            </a:r>
            <a:r>
              <a:rPr lang="en-US" sz="1200">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https://www.bmj.com/content/376/bmj-2021-068044</a:t>
            </a:r>
            <a:r>
              <a:rPr lang="en-US" sz="1200">
                <a:latin typeface="Calibri" panose="020F0502020204030204" pitchFamily="34" charset="0"/>
                <a:ea typeface="Calibri" panose="020F0502020204030204" pitchFamily="34" charset="0"/>
                <a:cs typeface="Calibri" panose="020F0502020204030204" pitchFamily="34" charset="0"/>
              </a:rPr>
              <a:t> </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Reporting, capturing, and learning from diagnostic errors: </a:t>
            </a:r>
            <a:r>
              <a:rPr lang="en-US" sz="1200">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https://betsylehmancenterma.gov/initiatives/diagnostic-error/learning-from-errors</a:t>
            </a:r>
            <a:r>
              <a:rPr lang="en-US" sz="1200">
                <a:latin typeface="Calibri" panose="020F0502020204030204" pitchFamily="34" charset="0"/>
                <a:ea typeface="Calibri" panose="020F0502020204030204" pitchFamily="34" charset="0"/>
                <a:cs typeface="Calibri" panose="020F0502020204030204" pitchFamily="34" charset="0"/>
              </a:rPr>
              <a:t> </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Measure DX: </a:t>
            </a:r>
            <a:r>
              <a:rPr lang="en-US" sz="1200">
                <a:latin typeface="Calibri" panose="020F0502020204030204" pitchFamily="34" charset="0"/>
                <a:ea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https://www.ahrq.gov/patient-safety/settings/multiple/measure-dx.html</a:t>
            </a:r>
            <a:r>
              <a:rPr lang="en-US" sz="1200">
                <a:latin typeface="Calibri" panose="020F0502020204030204" pitchFamily="34" charset="0"/>
                <a:ea typeface="Calibri" panose="020F0502020204030204" pitchFamily="34" charset="0"/>
                <a:cs typeface="Calibri" panose="020F0502020204030204" pitchFamily="34" charset="0"/>
              </a:rPr>
              <a:t> </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Schiff G. Diagnosis: Reducing Errors and Improving Quality. In: Loscalzo J, Fauci A, Kasper D, Hauser S, Longo D, Jameson J. eds. Harrison's Principles of Internal Medicine, 21e. McGraw-Hill Education; 2022. Accessed January 26, 2024. </a:t>
            </a:r>
            <a:r>
              <a:rPr lang="en-US" sz="1200">
                <a:latin typeface="Calibri" panose="020F0502020204030204" pitchFamily="34" charset="0"/>
                <a:ea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https://accessmedicine.mhmedical.com/content.aspx?bookid=3095&amp;sectionid=261486991</a:t>
            </a:r>
            <a:endParaRPr lang="en-US" sz="1200">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Schiff GD, Kim S, Abrams R, et al. Diagnosing Diagnosis Errors: Lessons from a Multi-institutional Collaborative Project. In: Henriksen K, Battles JB, Marks ES, et al., editors. Advances in Patient Safety: From Research to Implementation (Volume 2: Concepts and Methodology). Rockville (MD): Agency for Healthcare Research and Quality (US); 2005 Feb. Available from: </a:t>
            </a:r>
            <a:r>
              <a:rPr lang="en-US" sz="1200">
                <a:latin typeface="Calibri" panose="020F0502020204030204" pitchFamily="34" charset="0"/>
                <a:ea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https://www.ncbi.nlm.nih.gov/books/NBK20492/</a:t>
            </a:r>
            <a:r>
              <a:rPr lang="en-US" sz="1200">
                <a:latin typeface="Calibri" panose="020F0502020204030204" pitchFamily="34" charset="0"/>
                <a:ea typeface="Calibri" panose="020F0502020204030204" pitchFamily="34" charset="0"/>
                <a:cs typeface="Calibri" panose="020F0502020204030204" pitchFamily="34" charset="0"/>
              </a:rPr>
              <a:t> </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Staal J, Hooftman J, Gunput STG, Mamede S, Frens MA, Van den Broek WW, Alsma J, Zwaan L. Effect on diagnostic accuracy of cognitive reasoning tools for the workplace setting: systematic review and meta-analysis. BMJ Qual Saf. 2022 Dec;31(12):899-910. doi: 10.1136/bmjqs-2022-014865. Epub 2022 Sep 2. PMID: 36396150; PMCID: PMC9685706. </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Schiff, G, Bates, D, Can Electronic Clinical Documentation Help Prevent Diagnostic Errors?, N Engl J Med 2010; 362:1066-1069, DOI: 10.1056/NEJMp0911734  </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Society to Improve Diagnosis in Medicine, Foundational Readings.  Available online at: https://www.improvediagnosis.org/foundational-readings/.  </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AHRQ, Patient Safety 101 Primers – Diagnostic Errors, September 7, 2019.  Available online at: https://psnet.ahrq.gov/primer/diagnostic-errors.</a:t>
            </a:r>
          </a:p>
          <a:p>
            <a:pPr>
              <a:spcAft>
                <a:spcPts val="200"/>
              </a:spcAft>
            </a:pPr>
            <a:endParaRPr lang="en-US" sz="120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0352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BF45060-C440-1736-BD6B-78F8C263E10A}"/>
              </a:ext>
            </a:extLst>
          </p:cNvPr>
          <p:cNvSpPr/>
          <p:nvPr/>
        </p:nvSpPr>
        <p:spPr>
          <a:xfrm>
            <a:off x="-1" y="9483003"/>
            <a:ext cx="6020905" cy="575396"/>
          </a:xfrm>
          <a:prstGeom prst="rect">
            <a:avLst/>
          </a:prstGeom>
          <a:solidFill>
            <a:schemeClr val="tx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02E368F-DB0E-3189-4983-DE234611A8DE}"/>
              </a:ext>
            </a:extLst>
          </p:cNvPr>
          <p:cNvSpPr/>
          <p:nvPr/>
        </p:nvSpPr>
        <p:spPr>
          <a:xfrm>
            <a:off x="0" y="9483003"/>
            <a:ext cx="5943600" cy="57539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F7554E59-11C0-2252-A6B1-D72E26742BE5}"/>
              </a:ext>
            </a:extLst>
          </p:cNvPr>
          <p:cNvPicPr>
            <a:picLocks noChangeAspect="1"/>
          </p:cNvPicPr>
          <p:nvPr/>
        </p:nvPicPr>
        <p:blipFill rotWithShape="1">
          <a:blip r:embed="rId2"/>
          <a:srcRect t="3724" r="3709" b="6671"/>
          <a:stretch/>
        </p:blipFill>
        <p:spPr>
          <a:xfrm>
            <a:off x="5943600" y="9483003"/>
            <a:ext cx="1828800" cy="575396"/>
          </a:xfrm>
          <a:prstGeom prst="rect">
            <a:avLst/>
          </a:prstGeom>
        </p:spPr>
      </p:pic>
      <p:sp>
        <p:nvSpPr>
          <p:cNvPr id="9" name="TextBox 8">
            <a:extLst>
              <a:ext uri="{FF2B5EF4-FFF2-40B4-BE49-F238E27FC236}">
                <a16:creationId xmlns:a16="http://schemas.microsoft.com/office/drawing/2014/main" id="{61F87C49-D326-39D3-9E9D-68D3EDD95614}"/>
              </a:ext>
            </a:extLst>
          </p:cNvPr>
          <p:cNvSpPr txBox="1"/>
          <p:nvPr/>
        </p:nvSpPr>
        <p:spPr>
          <a:xfrm>
            <a:off x="388730" y="9539868"/>
            <a:ext cx="5283200" cy="461665"/>
          </a:xfrm>
          <a:prstGeom prst="rect">
            <a:avLst/>
          </a:prstGeom>
          <a:noFill/>
        </p:spPr>
        <p:txBody>
          <a:bodyPr wrap="square" rtlCol="0">
            <a:spAutoFit/>
          </a:bodyPr>
          <a:lstStyle/>
          <a:p>
            <a:pPr algn="ctr"/>
            <a:r>
              <a:rPr lang="en-US" sz="1200">
                <a:solidFill>
                  <a:srgbClr val="CC9900"/>
                </a:solidFill>
                <a:latin typeface="Calibri" panose="020F0502020204030204" pitchFamily="34" charset="0"/>
                <a:ea typeface="Calibri" panose="020F0502020204030204" pitchFamily="34" charset="0"/>
                <a:cs typeface="Calibri" panose="020F0502020204030204" pitchFamily="34" charset="0"/>
              </a:rPr>
              <a:t>This project was funded by the Gordon and Betty Moore Foundation as part of The Leapfrog Groups’s Recognizing Excellence in Diagnosis Initiative. </a:t>
            </a:r>
          </a:p>
        </p:txBody>
      </p:sp>
      <p:sp>
        <p:nvSpPr>
          <p:cNvPr id="2" name="TextBox 1">
            <a:extLst>
              <a:ext uri="{FF2B5EF4-FFF2-40B4-BE49-F238E27FC236}">
                <a16:creationId xmlns:a16="http://schemas.microsoft.com/office/drawing/2014/main" id="{02B38A37-EB83-0ACA-6F69-FD2FCEE995F9}"/>
              </a:ext>
            </a:extLst>
          </p:cNvPr>
          <p:cNvSpPr txBox="1"/>
          <p:nvPr/>
        </p:nvSpPr>
        <p:spPr>
          <a:xfrm>
            <a:off x="1244600" y="649961"/>
            <a:ext cx="5283200" cy="954107"/>
          </a:xfrm>
          <a:prstGeom prst="rect">
            <a:avLst/>
          </a:prstGeom>
          <a:noFill/>
        </p:spPr>
        <p:txBody>
          <a:bodyPr wrap="square" rtlCol="0">
            <a:spAutoFit/>
          </a:bodyPr>
          <a:lstStyle/>
          <a:p>
            <a:pPr algn="ctr"/>
            <a:r>
              <a:rPr lang="en-US" sz="1600" b="1">
                <a:solidFill>
                  <a:schemeClr val="tx2"/>
                </a:solidFill>
                <a:latin typeface="Calibri" panose="020F0502020204030204" pitchFamily="34" charset="0"/>
                <a:ea typeface="Calibri" panose="020F0502020204030204" pitchFamily="34" charset="0"/>
                <a:cs typeface="Calibri" panose="020F0502020204030204" pitchFamily="34" charset="0"/>
              </a:rPr>
              <a:t>PFAC Toolkit for Exploring Diagnostic Quality</a:t>
            </a:r>
          </a:p>
          <a:p>
            <a:pPr algn="ctr"/>
            <a:r>
              <a:rPr lang="en-US" sz="2000" b="1">
                <a:solidFill>
                  <a:srgbClr val="CC9900"/>
                </a:solidFill>
                <a:latin typeface="Calibri" panose="020F0502020204030204" pitchFamily="34" charset="0"/>
                <a:ea typeface="Calibri" panose="020F0502020204030204" pitchFamily="34" charset="0"/>
                <a:cs typeface="Calibri" panose="020F0502020204030204" pitchFamily="34" charset="0"/>
              </a:rPr>
              <a:t>Compendium of Diagnostic Quality         Research and Resources </a:t>
            </a:r>
          </a:p>
        </p:txBody>
      </p:sp>
      <p:sp>
        <p:nvSpPr>
          <p:cNvPr id="7" name="TextBox 6">
            <a:extLst>
              <a:ext uri="{FF2B5EF4-FFF2-40B4-BE49-F238E27FC236}">
                <a16:creationId xmlns:a16="http://schemas.microsoft.com/office/drawing/2014/main" id="{7F009056-45D8-B722-9B55-250DE65BF532}"/>
              </a:ext>
            </a:extLst>
          </p:cNvPr>
          <p:cNvSpPr txBox="1"/>
          <p:nvPr/>
        </p:nvSpPr>
        <p:spPr>
          <a:xfrm>
            <a:off x="388730" y="1505246"/>
            <a:ext cx="7022264" cy="8392041"/>
          </a:xfrm>
          <a:prstGeom prst="rect">
            <a:avLst/>
          </a:prstGeom>
          <a:noFill/>
        </p:spPr>
        <p:txBody>
          <a:bodyPr wrap="square">
            <a:spAutoFit/>
          </a:bodyPr>
          <a:lstStyle/>
          <a:p>
            <a:pPr>
              <a:spcAft>
                <a:spcPts val="200"/>
              </a:spcAft>
            </a:pPr>
            <a:endParaRPr lang="en-US" sz="1200">
              <a:latin typeface="Calibri" panose="020F0502020204030204" pitchFamily="34" charset="0"/>
              <a:ea typeface="Calibri" panose="020F0502020204030204" pitchFamily="34" charset="0"/>
              <a:cs typeface="Calibri" panose="020F0502020204030204" pitchFamily="34" charset="0"/>
            </a:endParaRPr>
          </a:p>
          <a:p>
            <a:pPr>
              <a:spcAft>
                <a:spcPts val="200"/>
              </a:spcAft>
            </a:pPr>
            <a:r>
              <a:rPr lang="en-US" sz="1400" u="sng">
                <a:solidFill>
                  <a:schemeClr val="tx2"/>
                </a:solidFill>
                <a:latin typeface="Calibri" panose="020F0502020204030204" pitchFamily="34" charset="0"/>
                <a:ea typeface="Calibri" panose="020F0502020204030204" pitchFamily="34" charset="0"/>
                <a:cs typeface="Calibri" panose="020F0502020204030204" pitchFamily="34" charset="0"/>
              </a:rPr>
              <a:t>Resources and Tools for Improving Diagnostic Quality</a:t>
            </a:r>
          </a:p>
          <a:p>
            <a:pPr>
              <a:spcAft>
                <a:spcPts val="200"/>
              </a:spcAft>
            </a:pPr>
            <a:r>
              <a:rPr lang="en-US" sz="1200">
                <a:latin typeface="Calibri" panose="020F0502020204030204" pitchFamily="34" charset="0"/>
                <a:ea typeface="Calibri" panose="020F0502020204030204" pitchFamily="34" charset="0"/>
                <a:cs typeface="Calibri" panose="020F0502020204030204" pitchFamily="34" charset="0"/>
              </a:rPr>
              <a:t>General/Overarching (cont’d)</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Singh H, Meyer AN, Thomas EJ. The frequency of diagnostic errors in outpatient care: estimations from three large observational studies involving US adult populations. BMJ Qual Saf. 2014; 23(9):727-31.</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National Academies of Sciences, Engineering, and Medicine. Improving Diagnosis in Health Care. Washington, DC: The National Academies Press. 2015. Available online at: </a:t>
            </a:r>
            <a:r>
              <a:rPr lang="en-US" sz="120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https://doi.org/10.17226/21794</a:t>
            </a:r>
            <a:r>
              <a:rPr lang="en-US" sz="1200">
                <a:latin typeface="Calibri" panose="020F0502020204030204" pitchFamily="34" charset="0"/>
                <a:ea typeface="Calibri" panose="020F0502020204030204" pitchFamily="34" charset="0"/>
                <a:cs typeface="Calibri" panose="020F0502020204030204" pitchFamily="34" charset="0"/>
              </a:rPr>
              <a:t>.</a:t>
            </a:r>
          </a:p>
          <a:p>
            <a:pPr marL="171450" indent="-171450">
              <a:spcAft>
                <a:spcPts val="200"/>
              </a:spcAft>
              <a:buFont typeface="Arial" panose="020B0604020202020204" pitchFamily="34" charset="0"/>
              <a:buChar char="•"/>
            </a:pPr>
            <a:r>
              <a:rPr lang="en-US" sz="1200" b="0" i="0">
                <a:effectLst/>
                <a:latin typeface="BlinkMacSystemFont"/>
              </a:rPr>
              <a:t>Meyer AND, Giardina TD, Khawaja L, Singh H. Patient and clinician experiences of uncertainty in the diagnostic process: Current understanding and future directions. Patient Educ Couns. 2021 Nov;104(11):2606-2615. doi: 10.1016/j.pec.2021.07.028. Epub 2021 Jul 15. PMID: 34312032.</a:t>
            </a:r>
            <a:r>
              <a:rPr lang="en-US" sz="1200">
                <a:latin typeface="Calibri" panose="020F0502020204030204" pitchFamily="34" charset="0"/>
                <a:ea typeface="Calibri" panose="020F0502020204030204" pitchFamily="34" charset="0"/>
                <a:cs typeface="Calibri" panose="020F0502020204030204" pitchFamily="34" charset="0"/>
              </a:rPr>
              <a:t> </a:t>
            </a:r>
          </a:p>
          <a:p>
            <a:pPr>
              <a:spcAft>
                <a:spcPts val="200"/>
              </a:spcAft>
            </a:pPr>
            <a:endParaRPr lang="en-US" sz="1200">
              <a:latin typeface="Calibri" panose="020F0502020204030204" pitchFamily="34" charset="0"/>
              <a:ea typeface="Calibri" panose="020F0502020204030204" pitchFamily="34" charset="0"/>
              <a:cs typeface="Calibri" panose="020F0502020204030204" pitchFamily="34" charset="0"/>
            </a:endParaRPr>
          </a:p>
          <a:p>
            <a:pPr>
              <a:spcAft>
                <a:spcPts val="200"/>
              </a:spcAft>
            </a:pPr>
            <a:r>
              <a:rPr lang="en-US" sz="1200">
                <a:latin typeface="Calibri" panose="020F0502020204030204" pitchFamily="34" charset="0"/>
                <a:ea typeface="Calibri" panose="020F0502020204030204" pitchFamily="34" charset="0"/>
                <a:cs typeface="Calibri" panose="020F0502020204030204" pitchFamily="34" charset="0"/>
              </a:rPr>
              <a:t>Equity and Disparities in Diagnosis</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American College of Physicians learning series on Understanding and Addressing Disparities in Diagnosis, available at: https://www.acponline.org/cme-moc/online-learning-center/understanding-and-addressing-disparities-in-diagnosis#:~:text=Understanding%20and%20Addressing%20Disparities%20in%20Diagnosis%20provides%20an%20overview%20of,to%20poorer%20outcomes%20for%20patients.</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Society to Improve Diagnosis in Medicine/Johns Hopkins University, Addressing Disparities in Diagnosis Project, https://www.improvediagnosis.org/disparities/</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Giardina TD, Woodard LD, Singh H. Advancing Diagnostic Equity Through Clinician Engagement, Community Partnerships, and Connected Care. J Gen Intern Med. 2023 Apr;38(5):1293-1295. doi: 10.1007/s11606-022-07966-8. Epub 2023 Jan 5. PMID: 36604388; PMCID: PMC9815889.</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Kaisier Health Foundation Race Equity and Health Policy Series, Use of Race in Clinical Diagnosis and Decision Making: Overview and Implications, </a:t>
            </a:r>
            <a:r>
              <a:rPr lang="en-US" sz="1200">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https://www.kff.org/racial-equity-and-health-policy/issue-brief/use-of-race-in-clinical-diagnosis-and-decision-making-overview-and-implications/</a:t>
            </a:r>
            <a:endParaRPr lang="en-US" sz="1200">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The Disparities Solutions Center, </a:t>
            </a:r>
            <a:r>
              <a:rPr lang="en-US" sz="1200">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https://www.mghdisparitiessolutions.org/guides-tools</a:t>
            </a:r>
            <a:endParaRPr lang="en-US" sz="1200">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Gopal DP, Chetty U, O'Donnell P, Gajria C, Blackadder-Weinstein J. Implicit bias in healthcare: clinical practice, research and decision making. Future Healthc J. 2021 Mar;8(1):40-48. doi: 10.7861/fhj.2020-0233. PMID: 33791459; PMCID: PMC8004354.</a:t>
            </a:r>
          </a:p>
          <a:p>
            <a:pPr marL="171450" indent="-171450">
              <a:spcAft>
                <a:spcPts val="200"/>
              </a:spcAft>
              <a:buFont typeface="Arial" panose="020B0604020202020204" pitchFamily="34" charset="0"/>
              <a:buChar char="•"/>
            </a:pPr>
            <a:endParaRPr lang="en-US" sz="1200">
              <a:latin typeface="Calibri" panose="020F0502020204030204" pitchFamily="34" charset="0"/>
              <a:ea typeface="Calibri" panose="020F0502020204030204" pitchFamily="34" charset="0"/>
              <a:cs typeface="Calibri" panose="020F0502020204030204" pitchFamily="34" charset="0"/>
            </a:endParaRPr>
          </a:p>
          <a:p>
            <a:pPr>
              <a:spcAft>
                <a:spcPts val="200"/>
              </a:spcAft>
            </a:pPr>
            <a:r>
              <a:rPr lang="en-US" sz="1200">
                <a:latin typeface="Calibri" panose="020F0502020204030204" pitchFamily="34" charset="0"/>
                <a:ea typeface="Calibri" panose="020F0502020204030204" pitchFamily="34" charset="0"/>
                <a:cs typeface="Calibri" panose="020F0502020204030204" pitchFamily="34" charset="0"/>
              </a:rPr>
              <a:t>Bedside rounding</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Family-Centered Rounds, Palka C, Malakh M, Hill E, et al. Family-Centered Rounds [Internet]. Ann Arbor (MI): Michigan Medicine University of Michigan; 2022 Mar. Available from: </a:t>
            </a:r>
            <a:r>
              <a:rPr lang="en-US" sz="1200">
                <a:latin typeface="Calibri" panose="020F0502020204030204" pitchFamily="34" charset="0"/>
                <a:ea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https://www.ncbi.nlm.nih.gov/books/NBK582289/</a:t>
            </a:r>
            <a:endParaRPr lang="en-US" sz="1200">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Applying Patient and Family-Centered Concepts to Bedside Rounds, Institute for Patient and Family-Centered Care </a:t>
            </a:r>
            <a:r>
              <a:rPr lang="en-US" sz="1200">
                <a:latin typeface="Calibri" panose="020F0502020204030204" pitchFamily="34" charset="0"/>
                <a:ea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https://www.ipfcc.org/resources/PH_RD_Applying_PFCC_Rounds_012009.pdf</a:t>
            </a:r>
            <a:endParaRPr lang="en-US" sz="1200">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Implementing Patient and Family-Centered Multidisciplinary Bedside Rounds, University of North Carolina School of Medicine, </a:t>
            </a:r>
            <a:r>
              <a:rPr lang="en-US" sz="1200">
                <a:latin typeface="Calibri" panose="020F0502020204030204" pitchFamily="34" charset="0"/>
                <a:ea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https://www.med.unc.edu/medicine/wp-content/uploads/sites/945/2019/01/Implementing-Patient-Centered-Multidisciplinary-Bedside-Rounds.pdf</a:t>
            </a:r>
            <a:r>
              <a:rPr lang="en-US" sz="1200">
                <a:latin typeface="Calibri" panose="020F0502020204030204" pitchFamily="34" charset="0"/>
                <a:ea typeface="Calibri" panose="020F0502020204030204" pitchFamily="34" charset="0"/>
                <a:cs typeface="Calibri" panose="020F0502020204030204" pitchFamily="34" charset="0"/>
              </a:rPr>
              <a:t> </a:t>
            </a:r>
          </a:p>
          <a:p>
            <a:endParaRPr lang="en-US" sz="1200">
              <a:latin typeface="Calibri" panose="020F0502020204030204" pitchFamily="34" charset="0"/>
              <a:ea typeface="Calibri" panose="020F0502020204030204" pitchFamily="34" charset="0"/>
              <a:cs typeface="Calibri" panose="020F0502020204030204" pitchFamily="34" charset="0"/>
            </a:endParaRPr>
          </a:p>
          <a:p>
            <a:endParaRPr lang="en-US" sz="120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05468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D9D6F2-964F-8FBC-99D0-2A8047FFF44B}"/>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1872CE98-2F88-9823-0415-B8628741AC6B}"/>
              </a:ext>
            </a:extLst>
          </p:cNvPr>
          <p:cNvSpPr/>
          <p:nvPr/>
        </p:nvSpPr>
        <p:spPr>
          <a:xfrm>
            <a:off x="-1" y="9483003"/>
            <a:ext cx="6020905" cy="575396"/>
          </a:xfrm>
          <a:prstGeom prst="rect">
            <a:avLst/>
          </a:prstGeom>
          <a:solidFill>
            <a:schemeClr val="tx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385C0BE-D58E-D35B-8D6F-811777917C83}"/>
              </a:ext>
            </a:extLst>
          </p:cNvPr>
          <p:cNvSpPr/>
          <p:nvPr/>
        </p:nvSpPr>
        <p:spPr>
          <a:xfrm>
            <a:off x="0" y="9483003"/>
            <a:ext cx="5943600" cy="57539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BD8F7ED8-4DD6-B052-468E-91FD163ACAF1}"/>
              </a:ext>
            </a:extLst>
          </p:cNvPr>
          <p:cNvPicPr>
            <a:picLocks noChangeAspect="1"/>
          </p:cNvPicPr>
          <p:nvPr/>
        </p:nvPicPr>
        <p:blipFill rotWithShape="1">
          <a:blip r:embed="rId2"/>
          <a:srcRect t="3724" r="3709" b="6671"/>
          <a:stretch/>
        </p:blipFill>
        <p:spPr>
          <a:xfrm>
            <a:off x="5943600" y="9483003"/>
            <a:ext cx="1828800" cy="575396"/>
          </a:xfrm>
          <a:prstGeom prst="rect">
            <a:avLst/>
          </a:prstGeom>
        </p:spPr>
      </p:pic>
      <p:sp>
        <p:nvSpPr>
          <p:cNvPr id="9" name="TextBox 8">
            <a:extLst>
              <a:ext uri="{FF2B5EF4-FFF2-40B4-BE49-F238E27FC236}">
                <a16:creationId xmlns:a16="http://schemas.microsoft.com/office/drawing/2014/main" id="{439F4C40-9213-0BAC-006A-40D19DF3CB72}"/>
              </a:ext>
            </a:extLst>
          </p:cNvPr>
          <p:cNvSpPr txBox="1"/>
          <p:nvPr/>
        </p:nvSpPr>
        <p:spPr>
          <a:xfrm>
            <a:off x="388730" y="9539868"/>
            <a:ext cx="5283200" cy="461665"/>
          </a:xfrm>
          <a:prstGeom prst="rect">
            <a:avLst/>
          </a:prstGeom>
          <a:noFill/>
        </p:spPr>
        <p:txBody>
          <a:bodyPr wrap="square" rtlCol="0">
            <a:spAutoFit/>
          </a:bodyPr>
          <a:lstStyle/>
          <a:p>
            <a:pPr algn="ctr"/>
            <a:r>
              <a:rPr lang="en-US" sz="1200">
                <a:solidFill>
                  <a:srgbClr val="CC9900"/>
                </a:solidFill>
                <a:latin typeface="Calibri" panose="020F0502020204030204" pitchFamily="34" charset="0"/>
                <a:ea typeface="Calibri" panose="020F0502020204030204" pitchFamily="34" charset="0"/>
                <a:cs typeface="Calibri" panose="020F0502020204030204" pitchFamily="34" charset="0"/>
              </a:rPr>
              <a:t>This project was funded by the Gordon and Betty Moore Foundation as part of The Leapfrog Groups’s Recognizing Excellence in Diagnosis Initiative. </a:t>
            </a:r>
          </a:p>
        </p:txBody>
      </p:sp>
      <p:sp>
        <p:nvSpPr>
          <p:cNvPr id="2" name="TextBox 1">
            <a:extLst>
              <a:ext uri="{FF2B5EF4-FFF2-40B4-BE49-F238E27FC236}">
                <a16:creationId xmlns:a16="http://schemas.microsoft.com/office/drawing/2014/main" id="{502AD685-4ED3-F240-5F55-D32B8E33F312}"/>
              </a:ext>
            </a:extLst>
          </p:cNvPr>
          <p:cNvSpPr txBox="1"/>
          <p:nvPr/>
        </p:nvSpPr>
        <p:spPr>
          <a:xfrm>
            <a:off x="1244600" y="649961"/>
            <a:ext cx="5283200" cy="954107"/>
          </a:xfrm>
          <a:prstGeom prst="rect">
            <a:avLst/>
          </a:prstGeom>
          <a:noFill/>
        </p:spPr>
        <p:txBody>
          <a:bodyPr wrap="square" rtlCol="0">
            <a:spAutoFit/>
          </a:bodyPr>
          <a:lstStyle/>
          <a:p>
            <a:pPr algn="ctr"/>
            <a:r>
              <a:rPr lang="en-US" sz="1600" b="1">
                <a:solidFill>
                  <a:schemeClr val="tx2"/>
                </a:solidFill>
                <a:latin typeface="Calibri" panose="020F0502020204030204" pitchFamily="34" charset="0"/>
                <a:ea typeface="Calibri" panose="020F0502020204030204" pitchFamily="34" charset="0"/>
                <a:cs typeface="Calibri" panose="020F0502020204030204" pitchFamily="34" charset="0"/>
              </a:rPr>
              <a:t>PFAC Toolkit for Exploring Diagnostic Quality</a:t>
            </a:r>
          </a:p>
          <a:p>
            <a:pPr algn="ctr"/>
            <a:r>
              <a:rPr lang="en-US" sz="2000" b="1">
                <a:solidFill>
                  <a:srgbClr val="CC9900"/>
                </a:solidFill>
                <a:latin typeface="Calibri" panose="020F0502020204030204" pitchFamily="34" charset="0"/>
                <a:ea typeface="Calibri" panose="020F0502020204030204" pitchFamily="34" charset="0"/>
                <a:cs typeface="Calibri" panose="020F0502020204030204" pitchFamily="34" charset="0"/>
              </a:rPr>
              <a:t>Compendium of Diagnostic Quality         Research and Resources </a:t>
            </a:r>
          </a:p>
        </p:txBody>
      </p:sp>
      <p:sp>
        <p:nvSpPr>
          <p:cNvPr id="7" name="TextBox 6">
            <a:extLst>
              <a:ext uri="{FF2B5EF4-FFF2-40B4-BE49-F238E27FC236}">
                <a16:creationId xmlns:a16="http://schemas.microsoft.com/office/drawing/2014/main" id="{B017BBEC-42F7-0299-B7C6-2C8AE53CF7DC}"/>
              </a:ext>
            </a:extLst>
          </p:cNvPr>
          <p:cNvSpPr txBox="1"/>
          <p:nvPr/>
        </p:nvSpPr>
        <p:spPr>
          <a:xfrm>
            <a:off x="388730" y="1505246"/>
            <a:ext cx="7022264" cy="7812395"/>
          </a:xfrm>
          <a:prstGeom prst="rect">
            <a:avLst/>
          </a:prstGeom>
          <a:noFill/>
        </p:spPr>
        <p:txBody>
          <a:bodyPr wrap="square">
            <a:spAutoFit/>
          </a:bodyPr>
          <a:lstStyle/>
          <a:p>
            <a:pPr>
              <a:spcAft>
                <a:spcPts val="200"/>
              </a:spcAft>
            </a:pPr>
            <a:endParaRPr lang="en-US" sz="1200">
              <a:latin typeface="Calibri" panose="020F0502020204030204" pitchFamily="34" charset="0"/>
              <a:ea typeface="Calibri" panose="020F0502020204030204" pitchFamily="34" charset="0"/>
              <a:cs typeface="Calibri" panose="020F0502020204030204" pitchFamily="34" charset="0"/>
            </a:endParaRPr>
          </a:p>
          <a:p>
            <a:pPr>
              <a:spcAft>
                <a:spcPts val="200"/>
              </a:spcAft>
            </a:pPr>
            <a:r>
              <a:rPr lang="en-US" sz="1400" u="sng">
                <a:solidFill>
                  <a:schemeClr val="tx2"/>
                </a:solidFill>
                <a:latin typeface="Calibri" panose="020F0502020204030204" pitchFamily="34" charset="0"/>
                <a:ea typeface="Calibri" panose="020F0502020204030204" pitchFamily="34" charset="0"/>
                <a:cs typeface="Calibri" panose="020F0502020204030204" pitchFamily="34" charset="0"/>
              </a:rPr>
              <a:t>Resources and Tools for Improving Diagnostic Quality</a:t>
            </a:r>
          </a:p>
          <a:p>
            <a:pPr>
              <a:spcAft>
                <a:spcPts val="200"/>
              </a:spcAft>
            </a:pPr>
            <a:r>
              <a:rPr lang="en-US" sz="1200">
                <a:latin typeface="Calibri" panose="020F0502020204030204" pitchFamily="34" charset="0"/>
                <a:ea typeface="Calibri" panose="020F0502020204030204" pitchFamily="34" charset="0"/>
                <a:cs typeface="Calibri" panose="020F0502020204030204" pitchFamily="34" charset="0"/>
              </a:rPr>
              <a:t>Care Escalation Protocols</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Babroudi S, Mohanty S, Rajwani A, Guzman L, Topper L, Asber S, Freund K, Kher S. Development and Implementation of an Escalation Protocol for Internal Medicine Trainees. ATS Sch. 2023 Jul 27;4(4):517-527. doi: 10.34197/ats-scholar.2023-0009IN. PMID: 38196684; PMCID: PMC10773492.</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Inova Health System of Northern Virginia, </a:t>
            </a:r>
            <a:r>
              <a:rPr lang="en-US" sz="120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https://www.inova.org/sites/default/files/escalation-and-notification.pdf</a:t>
            </a:r>
            <a:r>
              <a:rPr lang="en-US" sz="1200">
                <a:latin typeface="Calibri" panose="020F0502020204030204" pitchFamily="34" charset="0"/>
                <a:ea typeface="Calibri" panose="020F0502020204030204" pitchFamily="34" charset="0"/>
                <a:cs typeface="Calibri" panose="020F0502020204030204" pitchFamily="34" charset="0"/>
              </a:rPr>
              <a:t> </a:t>
            </a:r>
          </a:p>
          <a:p>
            <a:pPr marL="171450" indent="-171450">
              <a:spcAft>
                <a:spcPts val="200"/>
              </a:spcAft>
              <a:buFont typeface="Arial" panose="020B0604020202020204" pitchFamily="34" charset="0"/>
              <a:buChar char="•"/>
            </a:pPr>
            <a:r>
              <a:rPr lang="en-US" sz="1200" b="0" i="0">
                <a:effectLst/>
                <a:latin typeface="-apple-system"/>
              </a:rPr>
              <a:t>McKinney, A., Fitzsimons, D., Blackwood, B. </a:t>
            </a:r>
            <a:r>
              <a:rPr lang="en-US" sz="1200" b="0" i="1">
                <a:effectLst/>
                <a:latin typeface="-apple-system"/>
              </a:rPr>
              <a:t>et al.</a:t>
            </a:r>
            <a:r>
              <a:rPr lang="en-US" sz="1200" b="0" i="0">
                <a:effectLst/>
                <a:latin typeface="-apple-system"/>
              </a:rPr>
              <a:t> Patient and family-initiated escalation of care: a qualitative systematic review protocol. </a:t>
            </a:r>
            <a:r>
              <a:rPr lang="en-US" sz="1200" b="0" i="1">
                <a:effectLst/>
                <a:latin typeface="-apple-system"/>
              </a:rPr>
              <a:t>Syst Rev</a:t>
            </a:r>
            <a:r>
              <a:rPr lang="en-US" sz="1200" b="0" i="0">
                <a:effectLst/>
                <a:latin typeface="-apple-system"/>
              </a:rPr>
              <a:t> </a:t>
            </a:r>
            <a:r>
              <a:rPr lang="en-US" sz="1200" b="1" i="0">
                <a:effectLst/>
                <a:latin typeface="-apple-system"/>
              </a:rPr>
              <a:t>8</a:t>
            </a:r>
            <a:r>
              <a:rPr lang="en-US" sz="1200" b="0" i="0">
                <a:effectLst/>
                <a:latin typeface="-apple-system"/>
              </a:rPr>
              <a:t>, 91 (2019). </a:t>
            </a:r>
            <a:r>
              <a:rPr lang="en-US" sz="1200" b="0" i="0">
                <a:effectLst/>
                <a:latin typeface="-apple-system"/>
                <a:hlinkClick r:id="rId4">
                  <a:extLst>
                    <a:ext uri="{A12FA001-AC4F-418D-AE19-62706E023703}">
                      <ahyp:hlinkClr xmlns:ahyp="http://schemas.microsoft.com/office/drawing/2018/hyperlinkcolor" val="tx"/>
                    </a:ext>
                  </a:extLst>
                </a:hlinkClick>
              </a:rPr>
              <a:t>https://doi.org/10.1186/s13643-019-1010-z</a:t>
            </a:r>
            <a:endParaRPr lang="en-US" sz="1200" b="0" i="0">
              <a:effectLst/>
              <a:latin typeface="Calibri" panose="020F0502020204030204" pitchFamily="34" charset="0"/>
              <a:ea typeface="Calibri" panose="020F0502020204030204" pitchFamily="34" charset="0"/>
              <a:cs typeface="Calibri" panose="020F0502020204030204" pitchFamily="34" charset="0"/>
            </a:endParaRPr>
          </a:p>
          <a:p>
            <a:pPr>
              <a:spcAft>
                <a:spcPts val="200"/>
              </a:spcAft>
            </a:pPr>
            <a:endParaRPr lang="en-US" sz="1200">
              <a:latin typeface="Calibri" panose="020F0502020204030204" pitchFamily="34" charset="0"/>
              <a:ea typeface="Calibri" panose="020F0502020204030204" pitchFamily="34" charset="0"/>
              <a:cs typeface="Calibri" panose="020F0502020204030204" pitchFamily="34" charset="0"/>
            </a:endParaRPr>
          </a:p>
          <a:p>
            <a:pPr>
              <a:spcAft>
                <a:spcPts val="200"/>
              </a:spcAft>
            </a:pPr>
            <a:r>
              <a:rPr lang="en-US" sz="1200">
                <a:latin typeface="Calibri" panose="020F0502020204030204" pitchFamily="34" charset="0"/>
                <a:ea typeface="Calibri" panose="020F0502020204030204" pitchFamily="34" charset="0"/>
                <a:cs typeface="Calibri" panose="020F0502020204030204" pitchFamily="34" charset="0"/>
              </a:rPr>
              <a:t>Communication and Resolution Programs</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CANDOR (Communication and Optimal Resolution), Agency for Healthcare Research and Quality, </a:t>
            </a:r>
            <a:r>
              <a:rPr lang="en-US" sz="1200">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https://www.ahrq.gov/patient-safety/settings/hospital/candor/index.html</a:t>
            </a:r>
            <a:r>
              <a:rPr lang="en-US" sz="1200">
                <a:latin typeface="Calibri" panose="020F0502020204030204" pitchFamily="34" charset="0"/>
                <a:ea typeface="Calibri" panose="020F0502020204030204" pitchFamily="34" charset="0"/>
                <a:cs typeface="Calibri" panose="020F0502020204030204" pitchFamily="34" charset="0"/>
              </a:rPr>
              <a:t> </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Communication and Resolution Programs, Collaborative for Accountability and Improvement, </a:t>
            </a:r>
            <a:r>
              <a:rPr lang="en-US" sz="1200">
                <a:latin typeface="Calibri" panose="020F0502020204030204" pitchFamily="34" charset="0"/>
                <a:ea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https://communicationandresolution.org/communication-and-resolution-programs/</a:t>
            </a:r>
            <a:r>
              <a:rPr lang="en-US" sz="1200">
                <a:latin typeface="Calibri" panose="020F0502020204030204" pitchFamily="34" charset="0"/>
                <a:ea typeface="Calibri" panose="020F0502020204030204" pitchFamily="34" charset="0"/>
                <a:cs typeface="Calibri" panose="020F0502020204030204" pitchFamily="34" charset="0"/>
              </a:rPr>
              <a:t> </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Communicatoin and Resolution Program, Johns Hopkins Medicine, Armstrong Institute for Diagnostic Safety, </a:t>
            </a:r>
            <a:r>
              <a:rPr lang="en-US" sz="1200">
                <a:latin typeface="Calibri" panose="020F0502020204030204" pitchFamily="34" charset="0"/>
                <a:ea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https://www.hopkinsmedicine.org/armstrong-institute/clinical-operations/communication-resolution</a:t>
            </a:r>
            <a:endParaRPr lang="en-US" sz="1200">
              <a:latin typeface="Calibri" panose="020F0502020204030204" pitchFamily="34" charset="0"/>
              <a:ea typeface="Calibri" panose="020F0502020204030204" pitchFamily="34" charset="0"/>
              <a:cs typeface="Calibri" panose="020F0502020204030204" pitchFamily="34" charset="0"/>
            </a:endParaRPr>
          </a:p>
          <a:p>
            <a:pPr>
              <a:spcAft>
                <a:spcPts val="200"/>
              </a:spcAft>
            </a:pPr>
            <a:endParaRPr lang="en-US" sz="1200">
              <a:latin typeface="Calibri" panose="020F0502020204030204" pitchFamily="34" charset="0"/>
              <a:ea typeface="Calibri" panose="020F0502020204030204" pitchFamily="34" charset="0"/>
              <a:cs typeface="Calibri" panose="020F0502020204030204" pitchFamily="34" charset="0"/>
            </a:endParaRPr>
          </a:p>
          <a:p>
            <a:pPr>
              <a:spcAft>
                <a:spcPts val="200"/>
              </a:spcAft>
            </a:pPr>
            <a:r>
              <a:rPr lang="en-US" sz="1200">
                <a:latin typeface="Calibri" panose="020F0502020204030204" pitchFamily="34" charset="0"/>
                <a:ea typeface="Calibri" panose="020F0502020204030204" pitchFamily="34" charset="0"/>
                <a:cs typeface="Calibri" panose="020F0502020204030204" pitchFamily="34" charset="0"/>
              </a:rPr>
              <a:t>Closing the Loop</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Health IT Safe Practices for Closing the Loop, </a:t>
            </a:r>
            <a:r>
              <a:rPr lang="en-US" sz="1200">
                <a:latin typeface="Calibri" panose="020F0502020204030204" pitchFamily="34" charset="0"/>
                <a:ea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https://www.ecri.org/Resources/HIT/Closing_Loop/Closing_the_Loop_Toolkit.pdf</a:t>
            </a:r>
            <a:endParaRPr lang="en-US" sz="1200">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Wright B, Lennox A, Graber ML, Bragge P. Closing the loop on test results to reduce communication failures: a rapid review of evidence, practice and patient perspectives. BMC Health Serv Res. 2020 Sep 23;20(1):897. doi: 10.1186/s12913-020-05737-x. PMID: 32967682; PMCID: PMC7510293. </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Advancing safety with closed-loop communication of test results, Quick Safety, Joint Commission, </a:t>
            </a:r>
            <a:r>
              <a:rPr lang="en-US" sz="1200">
                <a:latin typeface="Calibri" panose="020F0502020204030204" pitchFamily="34" charset="0"/>
                <a:ea typeface="Calibri" panose="020F0502020204030204" pitchFamily="34" charset="0"/>
                <a:cs typeface="Calibri" panose="020F0502020204030204" pitchFamily="34" charset="0"/>
                <a:hlinkClick r:id="rId9">
                  <a:extLst>
                    <a:ext uri="{A12FA001-AC4F-418D-AE19-62706E023703}">
                      <ahyp:hlinkClr xmlns:ahyp="http://schemas.microsoft.com/office/drawing/2018/hyperlinkcolor" val="tx"/>
                    </a:ext>
                  </a:extLst>
                </a:hlinkClick>
              </a:rPr>
              <a:t>https://www.jointcommission.org/-/media/tjc/documents/newsletters/quick-safety/qs-52-closed-loop-comm-12-3-19-final.pdf</a:t>
            </a:r>
            <a:endParaRPr lang="en-US" sz="1200">
              <a:latin typeface="Calibri" panose="020F0502020204030204" pitchFamily="34" charset="0"/>
              <a:ea typeface="Calibri" panose="020F0502020204030204" pitchFamily="34" charset="0"/>
              <a:cs typeface="Calibri" panose="020F0502020204030204" pitchFamily="34" charset="0"/>
            </a:endParaRPr>
          </a:p>
          <a:p>
            <a:pPr>
              <a:spcAft>
                <a:spcPts val="200"/>
              </a:spcAft>
            </a:pPr>
            <a:endParaRPr lang="en-US" sz="1200">
              <a:latin typeface="Calibri" panose="020F0502020204030204" pitchFamily="34" charset="0"/>
              <a:ea typeface="Calibri" panose="020F0502020204030204" pitchFamily="34" charset="0"/>
              <a:cs typeface="Calibri" panose="020F0502020204030204" pitchFamily="34" charset="0"/>
            </a:endParaRPr>
          </a:p>
          <a:p>
            <a:pPr>
              <a:spcAft>
                <a:spcPts val="200"/>
              </a:spcAft>
            </a:pPr>
            <a:r>
              <a:rPr lang="en-US" sz="1200">
                <a:latin typeface="Calibri" panose="020F0502020204030204" pitchFamily="34" charset="0"/>
                <a:ea typeface="Calibri" panose="020F0502020204030204" pitchFamily="34" charset="0"/>
                <a:cs typeface="Calibri" panose="020F0502020204030204" pitchFamily="34" charset="0"/>
              </a:rPr>
              <a:t>Reporting of Diagnostic Errors</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Traber D Giardina, Debra T Choi, Divvy K Upadhyay, Saritha Korukonda, Taylor M Scott, Christiane Spitzmueller, Conrad Schuerch, Dennis Torretti, Hardeep Singh, Inviting patients to identify diagnostic concerns through structured evaluation of their online visit notes, Journal of the American Medical Informatics Association, Volume 29, Issue 6, June 2022, Pages 1091–1100.</a:t>
            </a:r>
          </a:p>
          <a:p>
            <a:pPr marL="171450" indent="-171450">
              <a:spcAft>
                <a:spcPts val="200"/>
              </a:spcAft>
              <a:buFont typeface="Arial" panose="020B0604020202020204" pitchFamily="34" charset="0"/>
              <a:buChar char="•"/>
            </a:pPr>
            <a:r>
              <a:rPr lang="en-US" sz="1200" b="0" i="0">
                <a:effectLst/>
                <a:latin typeface="BlinkMacSystemFont"/>
              </a:rPr>
              <a:t>Gleason KT, Peterson S, Dennison Himmelfarb CR, Villanueva M, Wynn T, Bondal P, Berg D, Jerde W, Newman-Toker D. Feasibility of patient-reported diagnostic errors following emergency department discharge: a pilot study. Diagnosis (Berl). 2020 Oct 5;8(2):187-192. doi: 10.1515/dx-2020-0014. PMID: 33006949; PMCID: PMC8019684.</a:t>
            </a:r>
            <a:r>
              <a:rPr lang="en-US" sz="1200" b="0" i="0">
                <a:effectLst/>
                <a:latin typeface="Calibri" panose="020F0502020204030204" pitchFamily="34" charset="0"/>
                <a:ea typeface="Calibri" panose="020F0502020204030204" pitchFamily="34" charset="0"/>
                <a:cs typeface="Calibri" panose="020F0502020204030204" pitchFamily="34" charset="0"/>
              </a:rPr>
              <a:t> </a:t>
            </a:r>
            <a:endParaRPr lang="en-US" sz="120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88119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BF45060-C440-1736-BD6B-78F8C263E10A}"/>
              </a:ext>
            </a:extLst>
          </p:cNvPr>
          <p:cNvSpPr/>
          <p:nvPr/>
        </p:nvSpPr>
        <p:spPr>
          <a:xfrm>
            <a:off x="-1" y="9483003"/>
            <a:ext cx="6020905" cy="575396"/>
          </a:xfrm>
          <a:prstGeom prst="rect">
            <a:avLst/>
          </a:prstGeom>
          <a:solidFill>
            <a:schemeClr val="tx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02E368F-DB0E-3189-4983-DE234611A8DE}"/>
              </a:ext>
            </a:extLst>
          </p:cNvPr>
          <p:cNvSpPr/>
          <p:nvPr/>
        </p:nvSpPr>
        <p:spPr>
          <a:xfrm>
            <a:off x="0" y="9483003"/>
            <a:ext cx="5943600" cy="57539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F7554E59-11C0-2252-A6B1-D72E26742BE5}"/>
              </a:ext>
            </a:extLst>
          </p:cNvPr>
          <p:cNvPicPr>
            <a:picLocks noChangeAspect="1"/>
          </p:cNvPicPr>
          <p:nvPr/>
        </p:nvPicPr>
        <p:blipFill rotWithShape="1">
          <a:blip r:embed="rId2"/>
          <a:srcRect t="3724" r="3709" b="6671"/>
          <a:stretch/>
        </p:blipFill>
        <p:spPr>
          <a:xfrm>
            <a:off x="5943600" y="9483003"/>
            <a:ext cx="1828800" cy="575396"/>
          </a:xfrm>
          <a:prstGeom prst="rect">
            <a:avLst/>
          </a:prstGeom>
        </p:spPr>
      </p:pic>
      <p:sp>
        <p:nvSpPr>
          <p:cNvPr id="9" name="TextBox 8">
            <a:extLst>
              <a:ext uri="{FF2B5EF4-FFF2-40B4-BE49-F238E27FC236}">
                <a16:creationId xmlns:a16="http://schemas.microsoft.com/office/drawing/2014/main" id="{61F87C49-D326-39D3-9E9D-68D3EDD95614}"/>
              </a:ext>
            </a:extLst>
          </p:cNvPr>
          <p:cNvSpPr txBox="1"/>
          <p:nvPr/>
        </p:nvSpPr>
        <p:spPr>
          <a:xfrm>
            <a:off x="388730" y="9539868"/>
            <a:ext cx="5283200" cy="461665"/>
          </a:xfrm>
          <a:prstGeom prst="rect">
            <a:avLst/>
          </a:prstGeom>
          <a:noFill/>
        </p:spPr>
        <p:txBody>
          <a:bodyPr wrap="square" rtlCol="0">
            <a:spAutoFit/>
          </a:bodyPr>
          <a:lstStyle/>
          <a:p>
            <a:pPr algn="ctr"/>
            <a:r>
              <a:rPr lang="en-US" sz="1200">
                <a:solidFill>
                  <a:srgbClr val="CC9900"/>
                </a:solidFill>
                <a:latin typeface="Calibri" panose="020F0502020204030204" pitchFamily="34" charset="0"/>
                <a:ea typeface="Calibri" panose="020F0502020204030204" pitchFamily="34" charset="0"/>
                <a:cs typeface="Calibri" panose="020F0502020204030204" pitchFamily="34" charset="0"/>
              </a:rPr>
              <a:t>This project was funded by the Gordon and Betty Moore Foundation as part of The Leapfrog Groups’s Recognizing Excellence in Diagnosis Initiative. </a:t>
            </a:r>
          </a:p>
        </p:txBody>
      </p:sp>
      <p:sp>
        <p:nvSpPr>
          <p:cNvPr id="2" name="TextBox 1">
            <a:extLst>
              <a:ext uri="{FF2B5EF4-FFF2-40B4-BE49-F238E27FC236}">
                <a16:creationId xmlns:a16="http://schemas.microsoft.com/office/drawing/2014/main" id="{02B38A37-EB83-0ACA-6F69-FD2FCEE995F9}"/>
              </a:ext>
            </a:extLst>
          </p:cNvPr>
          <p:cNvSpPr txBox="1"/>
          <p:nvPr/>
        </p:nvSpPr>
        <p:spPr>
          <a:xfrm>
            <a:off x="1244600" y="649961"/>
            <a:ext cx="5283200" cy="954107"/>
          </a:xfrm>
          <a:prstGeom prst="rect">
            <a:avLst/>
          </a:prstGeom>
          <a:noFill/>
        </p:spPr>
        <p:txBody>
          <a:bodyPr wrap="square" rtlCol="0">
            <a:spAutoFit/>
          </a:bodyPr>
          <a:lstStyle/>
          <a:p>
            <a:pPr algn="ctr"/>
            <a:r>
              <a:rPr lang="en-US" sz="1600" b="1">
                <a:solidFill>
                  <a:schemeClr val="tx2"/>
                </a:solidFill>
                <a:latin typeface="Calibri" panose="020F0502020204030204" pitchFamily="34" charset="0"/>
                <a:ea typeface="Calibri" panose="020F0502020204030204" pitchFamily="34" charset="0"/>
                <a:cs typeface="Calibri" panose="020F0502020204030204" pitchFamily="34" charset="0"/>
              </a:rPr>
              <a:t>PFAC Toolkit for Exploring Diagnostic Quality</a:t>
            </a:r>
          </a:p>
          <a:p>
            <a:pPr algn="ctr"/>
            <a:r>
              <a:rPr lang="en-US" sz="2000" b="1">
                <a:solidFill>
                  <a:srgbClr val="CC9900"/>
                </a:solidFill>
                <a:latin typeface="Calibri" panose="020F0502020204030204" pitchFamily="34" charset="0"/>
                <a:ea typeface="Calibri" panose="020F0502020204030204" pitchFamily="34" charset="0"/>
                <a:cs typeface="Calibri" panose="020F0502020204030204" pitchFamily="34" charset="0"/>
              </a:rPr>
              <a:t>Compendium of Diagnostic Quality         Research and Resources </a:t>
            </a:r>
          </a:p>
        </p:txBody>
      </p:sp>
      <p:sp>
        <p:nvSpPr>
          <p:cNvPr id="7" name="TextBox 6">
            <a:extLst>
              <a:ext uri="{FF2B5EF4-FFF2-40B4-BE49-F238E27FC236}">
                <a16:creationId xmlns:a16="http://schemas.microsoft.com/office/drawing/2014/main" id="{7F009056-45D8-B722-9B55-250DE65BF532}"/>
              </a:ext>
            </a:extLst>
          </p:cNvPr>
          <p:cNvSpPr txBox="1"/>
          <p:nvPr/>
        </p:nvSpPr>
        <p:spPr>
          <a:xfrm>
            <a:off x="388730" y="1505246"/>
            <a:ext cx="7022264" cy="7997061"/>
          </a:xfrm>
          <a:prstGeom prst="rect">
            <a:avLst/>
          </a:prstGeom>
          <a:noFill/>
        </p:spPr>
        <p:txBody>
          <a:bodyPr wrap="square">
            <a:spAutoFit/>
          </a:bodyPr>
          <a:lstStyle/>
          <a:p>
            <a:pPr>
              <a:spcAft>
                <a:spcPts val="200"/>
              </a:spcAft>
            </a:pPr>
            <a:endParaRPr lang="en-US" sz="1200">
              <a:latin typeface="Calibri" panose="020F0502020204030204" pitchFamily="34" charset="0"/>
              <a:ea typeface="Calibri" panose="020F0502020204030204" pitchFamily="34" charset="0"/>
              <a:cs typeface="Calibri" panose="020F0502020204030204" pitchFamily="34" charset="0"/>
            </a:endParaRPr>
          </a:p>
          <a:p>
            <a:pPr>
              <a:spcAft>
                <a:spcPts val="200"/>
              </a:spcAft>
            </a:pPr>
            <a:r>
              <a:rPr lang="en-US" sz="1400" u="sng">
                <a:solidFill>
                  <a:schemeClr val="tx2"/>
                </a:solidFill>
                <a:latin typeface="Calibri" panose="020F0502020204030204" pitchFamily="34" charset="0"/>
                <a:ea typeface="Calibri" panose="020F0502020204030204" pitchFamily="34" charset="0"/>
                <a:cs typeface="Calibri" panose="020F0502020204030204" pitchFamily="34" charset="0"/>
              </a:rPr>
              <a:t>Resources and Tools for Improving Diagnostic Quality</a:t>
            </a:r>
          </a:p>
          <a:p>
            <a:pPr>
              <a:spcAft>
                <a:spcPts val="200"/>
              </a:spcAft>
            </a:pPr>
            <a:r>
              <a:rPr lang="en-US" sz="1200">
                <a:latin typeface="Calibri" panose="020F0502020204030204" pitchFamily="34" charset="0"/>
                <a:ea typeface="Calibri" panose="020F0502020204030204" pitchFamily="34" charset="0"/>
                <a:cs typeface="Calibri" panose="020F0502020204030204" pitchFamily="34" charset="0"/>
              </a:rPr>
              <a:t>Reporting of Diagnostic Errors, cont’d</a:t>
            </a:r>
            <a:endParaRPr lang="en-US" sz="1200" b="0" i="0">
              <a:effectLst/>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Giardina, T.; Haskell, H.; Menon, S.; Hallisy, J.; Southwick, F.; Sarkar, U., et al. (2018). Learning From Patients’ Experiences Related To Diagnostic Errors Is Essential For Progress In Patient Safety. Health Affairs, 37(11), 1821-1827. http://dx.doi.org/10.1377/hlthaff.2018.0698 Retrieved from https://escholarship.org/uc/item/26d734mp</a:t>
            </a:r>
          </a:p>
          <a:p>
            <a:pPr>
              <a:spcAft>
                <a:spcPts val="200"/>
              </a:spcAft>
            </a:pPr>
            <a:endParaRPr lang="en-US" sz="1200">
              <a:latin typeface="Calibri" panose="020F0502020204030204" pitchFamily="34" charset="0"/>
              <a:ea typeface="Calibri" panose="020F0502020204030204" pitchFamily="34" charset="0"/>
              <a:cs typeface="Calibri" panose="020F0502020204030204" pitchFamily="34" charset="0"/>
            </a:endParaRPr>
          </a:p>
          <a:p>
            <a:pPr>
              <a:spcAft>
                <a:spcPts val="200"/>
              </a:spcAft>
            </a:pPr>
            <a:r>
              <a:rPr lang="en-US" sz="1200">
                <a:latin typeface="Calibri" panose="020F0502020204030204" pitchFamily="34" charset="0"/>
                <a:ea typeface="Calibri" panose="020F0502020204030204" pitchFamily="34" charset="0"/>
                <a:cs typeface="Calibri" panose="020F0502020204030204" pitchFamily="34" charset="0"/>
              </a:rPr>
              <a:t>Second Opinion/Peer Review</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Freund Y, Goulet H, Leblanc J, Bokobza J, Ray P, Maignan M, et al. Effect of Systematic Physician Cross-checking on Reducing Adverse Events in the Emergency Department The CHARMED Cluster Randomized Trial. JAMA Internal Med. 2018;178(6):812-19. </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Van Such M, Lohr R, Beckman T, Naessens JM. Extent of diagnostic agreement among medical referrals. J Eval Clin Pract. 2017; 23: 870–874. </a:t>
            </a:r>
            <a:r>
              <a:rPr lang="en-US" sz="120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https://doi.org/10.1111/jep.12747</a:t>
            </a:r>
            <a:endParaRPr lang="en-US" sz="1200">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Freund, et al., Factors Associated with Adverse Events Resulting From Medical Errors in the Emergency Department: Two Work Better Than One, VOLUME 45, ISSUE 2, P157-162, AUGUST 2013, doi.org/10.1016/j.jemermed.2012.11.061</a:t>
            </a:r>
          </a:p>
          <a:p>
            <a:pPr>
              <a:spcAft>
                <a:spcPts val="200"/>
              </a:spcAft>
            </a:pPr>
            <a:endParaRPr lang="en-US" sz="1200">
              <a:latin typeface="Calibri" panose="020F0502020204030204" pitchFamily="34" charset="0"/>
              <a:ea typeface="Calibri" panose="020F0502020204030204" pitchFamily="34" charset="0"/>
              <a:cs typeface="Calibri" panose="020F0502020204030204" pitchFamily="34" charset="0"/>
            </a:endParaRPr>
          </a:p>
          <a:p>
            <a:pPr>
              <a:spcAft>
                <a:spcPts val="200"/>
              </a:spcAft>
            </a:pPr>
            <a:r>
              <a:rPr lang="en-US" sz="1400" u="sng">
                <a:solidFill>
                  <a:schemeClr val="tx2"/>
                </a:solidFill>
                <a:latin typeface="Calibri" panose="020F0502020204030204" pitchFamily="34" charset="0"/>
                <a:ea typeface="Calibri" panose="020F0502020204030204" pitchFamily="34" charset="0"/>
                <a:cs typeface="Calibri" panose="020F0502020204030204" pitchFamily="34" charset="0"/>
              </a:rPr>
              <a:t>Resources and Tools Specifically for PFACs and Patient Family Advisors</a:t>
            </a:r>
          </a:p>
          <a:p>
            <a:pPr>
              <a:spcAft>
                <a:spcPts val="200"/>
              </a:spcAft>
            </a:pPr>
            <a:r>
              <a:rPr lang="en-US" sz="1200">
                <a:latin typeface="Calibri" panose="020F0502020204030204" pitchFamily="34" charset="0"/>
                <a:ea typeface="Calibri" panose="020F0502020204030204" pitchFamily="34" charset="0"/>
                <a:cs typeface="Calibri" panose="020F0502020204030204" pitchFamily="34" charset="0"/>
              </a:rPr>
              <a:t>National and Local Patient Safety Organizations</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Patients for Patient Safety US, </a:t>
            </a:r>
            <a:r>
              <a:rPr lang="en-US" sz="1200">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https://www.pfps.us/</a:t>
            </a:r>
            <a:r>
              <a:rPr lang="en-US" sz="1200">
                <a:latin typeface="Calibri" panose="020F0502020204030204" pitchFamily="34" charset="0"/>
                <a:ea typeface="Calibri" panose="020F0502020204030204" pitchFamily="34" charset="0"/>
                <a:cs typeface="Calibri" panose="020F0502020204030204" pitchFamily="34" charset="0"/>
              </a:rPr>
              <a:t> </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The Patient Safety Movement Foundation, https://psmf.org/</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Institute for Patient and Family-Centered Care, </a:t>
            </a:r>
            <a:r>
              <a:rPr lang="en-US" sz="1200">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https://www.ipfcc.org/</a:t>
            </a:r>
            <a:endParaRPr lang="en-US" sz="1200">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PFCC Partners, https://www.pfccpartners.com/</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Pennsylvania Patient Safety Authority, </a:t>
            </a:r>
            <a:r>
              <a:rPr lang="en-US" sz="1200">
                <a:latin typeface="Calibri" panose="020F0502020204030204" pitchFamily="34" charset="0"/>
                <a:ea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https://patientsafety.pa.gov/</a:t>
            </a:r>
            <a:endParaRPr lang="en-US" sz="1200">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Washington Patient Safety Coalition, https://www.qualityhealth.org/wpsc/about-wpsc/who-we-are/</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Foundation for Healthcare Quality, </a:t>
            </a:r>
            <a:r>
              <a:rPr lang="en-US" sz="1200">
                <a:latin typeface="Calibri" panose="020F0502020204030204" pitchFamily="34" charset="0"/>
                <a:ea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https://www.qualityhealth.org/</a:t>
            </a:r>
            <a:endParaRPr lang="en-US" sz="1200">
              <a:latin typeface="Calibri" panose="020F0502020204030204" pitchFamily="34" charset="0"/>
              <a:ea typeface="Calibri" panose="020F0502020204030204" pitchFamily="34" charset="0"/>
              <a:cs typeface="Calibri" panose="020F0502020204030204" pitchFamily="34" charset="0"/>
            </a:endParaRPr>
          </a:p>
          <a:p>
            <a:pPr>
              <a:spcAft>
                <a:spcPts val="200"/>
              </a:spcAft>
            </a:pPr>
            <a:endParaRPr lang="en-US" sz="1200">
              <a:latin typeface="Calibri" panose="020F0502020204030204" pitchFamily="34" charset="0"/>
              <a:ea typeface="Calibri" panose="020F0502020204030204" pitchFamily="34" charset="0"/>
              <a:cs typeface="Calibri" panose="020F0502020204030204" pitchFamily="34" charset="0"/>
            </a:endParaRPr>
          </a:p>
          <a:p>
            <a:pPr>
              <a:spcAft>
                <a:spcPts val="200"/>
              </a:spcAft>
            </a:pPr>
            <a:r>
              <a:rPr lang="en-US" sz="1200">
                <a:latin typeface="Calibri" panose="020F0502020204030204" pitchFamily="34" charset="0"/>
                <a:ea typeface="Calibri" panose="020F0502020204030204" pitchFamily="34" charset="0"/>
                <a:cs typeface="Calibri" panose="020F0502020204030204" pitchFamily="34" charset="0"/>
              </a:rPr>
              <a:t>PFAC  and Patient Engagement Tools</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Patient and Family Advisory Council (PFAC) Guides for Hospital Leadership and for PFACs, Society to Improve Diagnosis in Medicine, </a:t>
            </a:r>
            <a:r>
              <a:rPr lang="en-US" sz="1200">
                <a:latin typeface="Calibri" panose="020F0502020204030204" pitchFamily="34" charset="0"/>
                <a:ea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https://www.improvediagnosis.org/pfac-guides/</a:t>
            </a:r>
            <a:endParaRPr lang="en-US" sz="1200">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Diagnostic Quality Comparative Effectiveness Research Toolkit, Society to Improve Diagnosis in Medicine, </a:t>
            </a:r>
            <a:r>
              <a:rPr lang="en-US" sz="1200">
                <a:latin typeface="Calibri" panose="020F0502020204030204" pitchFamily="34" charset="0"/>
                <a:ea typeface="Calibri" panose="020F0502020204030204" pitchFamily="34" charset="0"/>
                <a:cs typeface="Calibri" panose="020F0502020204030204" pitchFamily="34" charset="0"/>
                <a:hlinkClick r:id="rId9">
                  <a:extLst>
                    <a:ext uri="{A12FA001-AC4F-418D-AE19-62706E023703}">
                      <ahyp:hlinkClr xmlns:ahyp="http://schemas.microsoft.com/office/drawing/2018/hyperlinkcolor" val="tx"/>
                    </a:ext>
                  </a:extLst>
                </a:hlinkClick>
              </a:rPr>
              <a:t>https://www.improvediagnosis.org/researcher-toolkit/</a:t>
            </a:r>
            <a:endParaRPr lang="en-US" sz="1200">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Diagnostic Disparities Project Report, Society to Improve Diagnosis in Medicine, </a:t>
            </a:r>
            <a:r>
              <a:rPr lang="en-US" sz="1200">
                <a:latin typeface="Calibri" panose="020F0502020204030204" pitchFamily="34" charset="0"/>
                <a:ea typeface="Calibri" panose="020F0502020204030204" pitchFamily="34" charset="0"/>
                <a:cs typeface="Calibri" panose="020F0502020204030204" pitchFamily="34" charset="0"/>
                <a:hlinkClick r:id="rId10">
                  <a:extLst>
                    <a:ext uri="{A12FA001-AC4F-418D-AE19-62706E023703}">
                      <ahyp:hlinkClr xmlns:ahyp="http://schemas.microsoft.com/office/drawing/2018/hyperlinkcolor" val="tx"/>
                    </a:ext>
                  </a:extLst>
                </a:hlinkClick>
              </a:rPr>
              <a:t>https://www.improvediagnosis.org/wp-content/uploads/2022/11/Exploring-and-Addressing-Diagnostic-Error-Disparities-July-2021.pdf</a:t>
            </a:r>
            <a:endParaRPr lang="en-US" sz="1200">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Patient And Family Engagement: A Framework For Understanding The Elements And Developing Interventions And Policies, Carman, K. et al., https://www.healthaffairs.org/doi/10.1377/hlthaff.2012.1133</a:t>
            </a:r>
          </a:p>
        </p:txBody>
      </p:sp>
    </p:spTree>
    <p:extLst>
      <p:ext uri="{BB962C8B-B14F-4D97-AF65-F5344CB8AC3E}">
        <p14:creationId xmlns:p14="http://schemas.microsoft.com/office/powerpoint/2010/main" val="1258687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BF45060-C440-1736-BD6B-78F8C263E10A}"/>
              </a:ext>
            </a:extLst>
          </p:cNvPr>
          <p:cNvSpPr/>
          <p:nvPr/>
        </p:nvSpPr>
        <p:spPr>
          <a:xfrm>
            <a:off x="-1" y="9483003"/>
            <a:ext cx="6020905" cy="575396"/>
          </a:xfrm>
          <a:prstGeom prst="rect">
            <a:avLst/>
          </a:prstGeom>
          <a:solidFill>
            <a:schemeClr val="tx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02E368F-DB0E-3189-4983-DE234611A8DE}"/>
              </a:ext>
            </a:extLst>
          </p:cNvPr>
          <p:cNvSpPr/>
          <p:nvPr/>
        </p:nvSpPr>
        <p:spPr>
          <a:xfrm>
            <a:off x="0" y="9483003"/>
            <a:ext cx="5943600" cy="57539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F7554E59-11C0-2252-A6B1-D72E26742BE5}"/>
              </a:ext>
            </a:extLst>
          </p:cNvPr>
          <p:cNvPicPr>
            <a:picLocks noChangeAspect="1"/>
          </p:cNvPicPr>
          <p:nvPr/>
        </p:nvPicPr>
        <p:blipFill rotWithShape="1">
          <a:blip r:embed="rId2"/>
          <a:srcRect t="3724" r="3709" b="6671"/>
          <a:stretch/>
        </p:blipFill>
        <p:spPr>
          <a:xfrm>
            <a:off x="5943600" y="9483003"/>
            <a:ext cx="1828800" cy="575396"/>
          </a:xfrm>
          <a:prstGeom prst="rect">
            <a:avLst/>
          </a:prstGeom>
        </p:spPr>
      </p:pic>
      <p:sp>
        <p:nvSpPr>
          <p:cNvPr id="9" name="TextBox 8">
            <a:extLst>
              <a:ext uri="{FF2B5EF4-FFF2-40B4-BE49-F238E27FC236}">
                <a16:creationId xmlns:a16="http://schemas.microsoft.com/office/drawing/2014/main" id="{61F87C49-D326-39D3-9E9D-68D3EDD95614}"/>
              </a:ext>
            </a:extLst>
          </p:cNvPr>
          <p:cNvSpPr txBox="1"/>
          <p:nvPr/>
        </p:nvSpPr>
        <p:spPr>
          <a:xfrm>
            <a:off x="388730" y="9539868"/>
            <a:ext cx="5283200" cy="461665"/>
          </a:xfrm>
          <a:prstGeom prst="rect">
            <a:avLst/>
          </a:prstGeom>
          <a:noFill/>
        </p:spPr>
        <p:txBody>
          <a:bodyPr wrap="square" rtlCol="0">
            <a:spAutoFit/>
          </a:bodyPr>
          <a:lstStyle/>
          <a:p>
            <a:pPr algn="ctr"/>
            <a:r>
              <a:rPr lang="en-US" sz="1200">
                <a:solidFill>
                  <a:srgbClr val="CC9900"/>
                </a:solidFill>
                <a:latin typeface="Calibri" panose="020F0502020204030204" pitchFamily="34" charset="0"/>
                <a:ea typeface="Calibri" panose="020F0502020204030204" pitchFamily="34" charset="0"/>
                <a:cs typeface="Calibri" panose="020F0502020204030204" pitchFamily="34" charset="0"/>
              </a:rPr>
              <a:t>This project was funded by the Gordon and Betty Moore Foundation as part of The Leapfrog Groups’s Recognizing Excellence in Diagnosis Initiative. </a:t>
            </a:r>
          </a:p>
        </p:txBody>
      </p:sp>
      <p:sp>
        <p:nvSpPr>
          <p:cNvPr id="2" name="TextBox 1">
            <a:extLst>
              <a:ext uri="{FF2B5EF4-FFF2-40B4-BE49-F238E27FC236}">
                <a16:creationId xmlns:a16="http://schemas.microsoft.com/office/drawing/2014/main" id="{02B38A37-EB83-0ACA-6F69-FD2FCEE995F9}"/>
              </a:ext>
            </a:extLst>
          </p:cNvPr>
          <p:cNvSpPr txBox="1"/>
          <p:nvPr/>
        </p:nvSpPr>
        <p:spPr>
          <a:xfrm>
            <a:off x="1244600" y="649961"/>
            <a:ext cx="5283200" cy="954107"/>
          </a:xfrm>
          <a:prstGeom prst="rect">
            <a:avLst/>
          </a:prstGeom>
          <a:noFill/>
        </p:spPr>
        <p:txBody>
          <a:bodyPr wrap="square" rtlCol="0">
            <a:spAutoFit/>
          </a:bodyPr>
          <a:lstStyle/>
          <a:p>
            <a:pPr algn="ctr"/>
            <a:r>
              <a:rPr lang="en-US" sz="1600" b="1">
                <a:solidFill>
                  <a:schemeClr val="tx2"/>
                </a:solidFill>
                <a:latin typeface="Calibri" panose="020F0502020204030204" pitchFamily="34" charset="0"/>
                <a:ea typeface="Calibri" panose="020F0502020204030204" pitchFamily="34" charset="0"/>
                <a:cs typeface="Calibri" panose="020F0502020204030204" pitchFamily="34" charset="0"/>
              </a:rPr>
              <a:t>PFAC Toolkit for Exploring Diagnostic Quality</a:t>
            </a:r>
          </a:p>
          <a:p>
            <a:pPr algn="ctr"/>
            <a:r>
              <a:rPr lang="en-US" sz="2000" b="1">
                <a:solidFill>
                  <a:srgbClr val="CC9900"/>
                </a:solidFill>
                <a:latin typeface="Calibri" panose="020F0502020204030204" pitchFamily="34" charset="0"/>
                <a:ea typeface="Calibri" panose="020F0502020204030204" pitchFamily="34" charset="0"/>
                <a:cs typeface="Calibri" panose="020F0502020204030204" pitchFamily="34" charset="0"/>
              </a:rPr>
              <a:t>Compendium of Diagnostic Quality         Research and Resources </a:t>
            </a:r>
          </a:p>
        </p:txBody>
      </p:sp>
      <p:sp>
        <p:nvSpPr>
          <p:cNvPr id="7" name="TextBox 6">
            <a:extLst>
              <a:ext uri="{FF2B5EF4-FFF2-40B4-BE49-F238E27FC236}">
                <a16:creationId xmlns:a16="http://schemas.microsoft.com/office/drawing/2014/main" id="{7F009056-45D8-B722-9B55-250DE65BF532}"/>
              </a:ext>
            </a:extLst>
          </p:cNvPr>
          <p:cNvSpPr txBox="1"/>
          <p:nvPr/>
        </p:nvSpPr>
        <p:spPr>
          <a:xfrm>
            <a:off x="388730" y="1505246"/>
            <a:ext cx="7022264" cy="6181179"/>
          </a:xfrm>
          <a:prstGeom prst="rect">
            <a:avLst/>
          </a:prstGeom>
          <a:noFill/>
        </p:spPr>
        <p:txBody>
          <a:bodyPr wrap="square">
            <a:spAutoFit/>
          </a:bodyPr>
          <a:lstStyle/>
          <a:p>
            <a:pPr>
              <a:spcAft>
                <a:spcPts val="200"/>
              </a:spcAft>
            </a:pPr>
            <a:endParaRPr lang="en-US" sz="1200">
              <a:latin typeface="Calibri" panose="020F0502020204030204" pitchFamily="34" charset="0"/>
              <a:ea typeface="Calibri" panose="020F0502020204030204" pitchFamily="34" charset="0"/>
              <a:cs typeface="Calibri" panose="020F0502020204030204" pitchFamily="34" charset="0"/>
            </a:endParaRPr>
          </a:p>
          <a:p>
            <a:pPr>
              <a:spcAft>
                <a:spcPts val="200"/>
              </a:spcAft>
            </a:pPr>
            <a:r>
              <a:rPr lang="en-US" sz="1200">
                <a:latin typeface="Calibri" panose="020F0502020204030204" pitchFamily="34" charset="0"/>
                <a:ea typeface="Calibri" panose="020F0502020204030204" pitchFamily="34" charset="0"/>
                <a:cs typeface="Calibri" panose="020F0502020204030204" pitchFamily="34" charset="0"/>
              </a:rPr>
              <a:t>PFAC and Patient Engagement Tools, cont’d</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Engaging Patients and Families in Safety: Recommendations, Resources, and Case Examples, Institute for Healthcare Improvement, https://www.ihi.org/communities/blogs/engaging-patients-and-families-in-safety-recommendations-resources-and-case-examples </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Patient and Family Engagement Rubric, Patient-Centered Outcomes Research Institute, </a:t>
            </a:r>
            <a:r>
              <a:rPr lang="en-US" sz="120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https://www.pcori.org/resources/engagement-rubr</a:t>
            </a:r>
            <a:r>
              <a:rPr lang="en-US" sz="1200">
                <a:latin typeface="Calibri" panose="020F0502020204030204" pitchFamily="34" charset="0"/>
                <a:ea typeface="Calibri" panose="020F0502020204030204" pitchFamily="34" charset="0"/>
                <a:cs typeface="Calibri" panose="020F0502020204030204" pitchFamily="34" charset="0"/>
              </a:rPr>
              <a:t> </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Patient-Centered Outcomes Research Institute Engagement Tool and Resource Repository, https://www.pcori.org/engagement/engagement-resources/Engagement-Tool-Resource-Repository</a:t>
            </a:r>
          </a:p>
          <a:p>
            <a:pPr>
              <a:spcAft>
                <a:spcPts val="200"/>
              </a:spcAft>
            </a:pPr>
            <a:endParaRPr lang="en-US" sz="1400" u="sng">
              <a:latin typeface="Calibri" panose="020F0502020204030204" pitchFamily="34" charset="0"/>
              <a:ea typeface="Calibri" panose="020F0502020204030204" pitchFamily="34" charset="0"/>
              <a:cs typeface="Calibri" panose="020F0502020204030204" pitchFamily="34" charset="0"/>
            </a:endParaRPr>
          </a:p>
          <a:p>
            <a:pPr>
              <a:spcAft>
                <a:spcPts val="200"/>
              </a:spcAft>
            </a:pPr>
            <a:r>
              <a:rPr lang="en-US" sz="1400" u="sng">
                <a:solidFill>
                  <a:schemeClr val="tx2"/>
                </a:solidFill>
                <a:latin typeface="Calibri" panose="020F0502020204030204" pitchFamily="34" charset="0"/>
                <a:ea typeface="Calibri" panose="020F0502020204030204" pitchFamily="34" charset="0"/>
                <a:cs typeface="Calibri" panose="020F0502020204030204" pitchFamily="34" charset="0"/>
              </a:rPr>
              <a:t>Organizations and Companies Focused on Patient Safety and Diagnostic Error</a:t>
            </a: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The Leapfrog Group, a patient safety, quality, and transparency organization: </a:t>
            </a:r>
            <a:r>
              <a:rPr lang="en-US" sz="1200">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https://www.leapfroggroup.org/</a:t>
            </a:r>
            <a:endParaRPr lang="en-US" sz="1200">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The Society to Improve Diagnosis in Medicine: https://www.improvediagnosis.org/ECRI, independent healthcare technology and safety organization: </a:t>
            </a:r>
            <a:r>
              <a:rPr lang="en-US" sz="1200">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https://www.ecri.org/</a:t>
            </a:r>
            <a:endParaRPr lang="en-US" sz="1200">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CRICO, medical malpractice and patient safety institution: </a:t>
            </a:r>
            <a:r>
              <a:rPr lang="en-US" sz="1200">
                <a:latin typeface="Calibri" panose="020F0502020204030204" pitchFamily="34" charset="0"/>
                <a:ea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https://www.rmf.harvard.edu/</a:t>
            </a:r>
            <a:endParaRPr lang="en-US" sz="1200">
              <a:latin typeface="Calibri" panose="020F0502020204030204" pitchFamily="34" charset="0"/>
              <a:ea typeface="Calibri" panose="020F0502020204030204" pitchFamily="34" charset="0"/>
              <a:cs typeface="Calibri" panose="020F0502020204030204" pitchFamily="34" charset="0"/>
            </a:endParaRPr>
          </a:p>
          <a:p>
            <a:pPr marL="171450" indent="-171450">
              <a:spcAft>
                <a:spcPts val="200"/>
              </a:spcAft>
              <a:buFont typeface="Arial" panose="020B0604020202020204" pitchFamily="34" charset="0"/>
              <a:buChar char="•"/>
            </a:pPr>
            <a:r>
              <a:rPr lang="en-US" sz="1200">
                <a:latin typeface="Calibri" panose="020F0502020204030204" pitchFamily="34" charset="0"/>
                <a:ea typeface="Calibri" panose="020F0502020204030204" pitchFamily="34" charset="0"/>
                <a:cs typeface="Calibri" panose="020F0502020204030204" pitchFamily="34" charset="0"/>
              </a:rPr>
              <a:t>Agency for Healthcare and Research Quality Diagnostic Centers of Excellence: </a:t>
            </a:r>
            <a:r>
              <a:rPr lang="en-US" sz="1200">
                <a:latin typeface="Calibri" panose="020F0502020204030204" pitchFamily="34" charset="0"/>
                <a:ea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https://www.ahrq.gov/patient-safety/diagnostic-excellence-grants/index.html</a:t>
            </a:r>
            <a:endParaRPr lang="en-US" sz="1200">
              <a:latin typeface="Calibri" panose="020F0502020204030204" pitchFamily="34" charset="0"/>
              <a:ea typeface="Calibri" panose="020F0502020204030204" pitchFamily="34" charset="0"/>
              <a:cs typeface="Calibri" panose="020F0502020204030204" pitchFamily="34" charset="0"/>
            </a:endParaRPr>
          </a:p>
          <a:p>
            <a:pPr>
              <a:spcAft>
                <a:spcPts val="200"/>
              </a:spcAft>
            </a:pPr>
            <a:endParaRPr lang="en-US" sz="1200">
              <a:latin typeface="Calibri" panose="020F0502020204030204" pitchFamily="34" charset="0"/>
              <a:ea typeface="Calibri" panose="020F0502020204030204" pitchFamily="34" charset="0"/>
              <a:cs typeface="Calibri" panose="020F0502020204030204" pitchFamily="34" charset="0"/>
            </a:endParaRPr>
          </a:p>
          <a:p>
            <a:pPr>
              <a:spcAft>
                <a:spcPts val="200"/>
              </a:spcAft>
            </a:pPr>
            <a:endParaRPr lang="en-US" sz="1200">
              <a:latin typeface="Calibri" panose="020F0502020204030204" pitchFamily="34" charset="0"/>
              <a:ea typeface="Calibri" panose="020F0502020204030204" pitchFamily="34" charset="0"/>
              <a:cs typeface="Calibri" panose="020F0502020204030204" pitchFamily="34" charset="0"/>
            </a:endParaRPr>
          </a:p>
          <a:p>
            <a:pPr>
              <a:spcAft>
                <a:spcPts val="200"/>
              </a:spcAft>
            </a:pPr>
            <a:endParaRPr lang="en-US" sz="1200">
              <a:latin typeface="Calibri" panose="020F0502020204030204" pitchFamily="34" charset="0"/>
              <a:ea typeface="Calibri" panose="020F0502020204030204" pitchFamily="34" charset="0"/>
              <a:cs typeface="Calibri" panose="020F0502020204030204" pitchFamily="34" charset="0"/>
            </a:endParaRPr>
          </a:p>
          <a:p>
            <a:pPr>
              <a:spcAft>
                <a:spcPts val="200"/>
              </a:spcAft>
            </a:pPr>
            <a:endParaRPr lang="en-US" sz="1200">
              <a:latin typeface="Calibri" panose="020F0502020204030204" pitchFamily="34" charset="0"/>
              <a:ea typeface="Calibri" panose="020F0502020204030204" pitchFamily="34" charset="0"/>
              <a:cs typeface="Calibri" panose="020F0502020204030204" pitchFamily="34" charset="0"/>
            </a:endParaRPr>
          </a:p>
          <a:p>
            <a:pPr>
              <a:spcAft>
                <a:spcPts val="200"/>
              </a:spcAft>
            </a:pPr>
            <a:endParaRPr lang="en-US" sz="1200">
              <a:latin typeface="Calibri" panose="020F0502020204030204" pitchFamily="34" charset="0"/>
              <a:ea typeface="Calibri" panose="020F0502020204030204" pitchFamily="34" charset="0"/>
              <a:cs typeface="Calibri" panose="020F0502020204030204" pitchFamily="34" charset="0"/>
            </a:endParaRPr>
          </a:p>
          <a:p>
            <a:pPr>
              <a:spcAft>
                <a:spcPts val="200"/>
              </a:spcAft>
            </a:pPr>
            <a:endParaRPr lang="en-US" sz="1200">
              <a:latin typeface="Calibri" panose="020F0502020204030204" pitchFamily="34" charset="0"/>
              <a:ea typeface="Calibri" panose="020F0502020204030204" pitchFamily="34" charset="0"/>
              <a:cs typeface="Calibri" panose="020F0502020204030204" pitchFamily="34" charset="0"/>
            </a:endParaRPr>
          </a:p>
          <a:p>
            <a:pPr>
              <a:spcAft>
                <a:spcPts val="200"/>
              </a:spcAft>
            </a:pPr>
            <a:endParaRPr lang="en-US" sz="1200">
              <a:latin typeface="Calibri" panose="020F0502020204030204" pitchFamily="34" charset="0"/>
              <a:ea typeface="Calibri" panose="020F0502020204030204" pitchFamily="34" charset="0"/>
              <a:cs typeface="Calibri" panose="020F0502020204030204" pitchFamily="34" charset="0"/>
            </a:endParaRPr>
          </a:p>
          <a:p>
            <a:pPr>
              <a:spcAft>
                <a:spcPts val="200"/>
              </a:spcAft>
            </a:pPr>
            <a:endParaRPr lang="en-US" sz="1200">
              <a:latin typeface="Calibri" panose="020F0502020204030204" pitchFamily="34" charset="0"/>
              <a:ea typeface="Calibri" panose="020F0502020204030204" pitchFamily="34" charset="0"/>
              <a:cs typeface="Calibri" panose="020F0502020204030204" pitchFamily="34" charset="0"/>
            </a:endParaRPr>
          </a:p>
          <a:p>
            <a:endParaRPr lang="en-US" sz="1200">
              <a:latin typeface="Calibri" panose="020F0502020204030204" pitchFamily="34" charset="0"/>
              <a:ea typeface="Calibri" panose="020F0502020204030204" pitchFamily="34" charset="0"/>
              <a:cs typeface="Calibri" panose="020F0502020204030204" pitchFamily="34" charset="0"/>
            </a:endParaRPr>
          </a:p>
          <a:p>
            <a:endParaRPr lang="en-US" sz="1200">
              <a:latin typeface="Calibri" panose="020F0502020204030204" pitchFamily="34" charset="0"/>
              <a:ea typeface="Calibri" panose="020F0502020204030204" pitchFamily="34" charset="0"/>
              <a:cs typeface="Calibri" panose="020F0502020204030204" pitchFamily="34" charset="0"/>
            </a:endParaRPr>
          </a:p>
          <a:p>
            <a:endParaRPr lang="en-US" sz="1200">
              <a:latin typeface="Calibri" panose="020F0502020204030204" pitchFamily="34" charset="0"/>
              <a:ea typeface="Calibri" panose="020F0502020204030204" pitchFamily="34" charset="0"/>
              <a:cs typeface="Calibri" panose="020F0502020204030204" pitchFamily="34" charset="0"/>
            </a:endParaRPr>
          </a:p>
          <a:p>
            <a:endParaRPr lang="en-US" sz="120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12842308"/>
      </p:ext>
    </p:extLst>
  </p:cSld>
  <p:clrMapOvr>
    <a:masterClrMapping/>
  </p:clrMapOvr>
</p:sld>
</file>

<file path=ppt/theme/theme1.xml><?xml version="1.0" encoding="utf-8"?>
<a:theme xmlns:a="http://schemas.openxmlformats.org/drawingml/2006/main" name="Office Theme">
  <a:themeElements>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293</TotalTime>
  <Words>2482</Words>
  <Application>Microsoft Office PowerPoint</Application>
  <PresentationFormat>Custom</PresentationFormat>
  <Paragraphs>117</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-apple-system</vt:lpstr>
      <vt:lpstr>Aptos</vt:lpstr>
      <vt:lpstr>Aptos Display</vt:lpstr>
      <vt:lpstr>Arial</vt:lpstr>
      <vt:lpstr>BlinkMacSystemFont</vt:lpstr>
      <vt:lpstr>Calibri</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 Schrandt</dc:creator>
  <cp:lastModifiedBy>Suz Schrandt</cp:lastModifiedBy>
  <cp:revision>4</cp:revision>
  <dcterms:created xsi:type="dcterms:W3CDTF">2024-01-10T17:26:18Z</dcterms:created>
  <dcterms:modified xsi:type="dcterms:W3CDTF">2024-02-07T19:03:14Z</dcterms:modified>
</cp:coreProperties>
</file>