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6858000" cx="9144000"/>
  <p:notesSz cx="6858000" cy="9144000"/>
  <p:embeddedFontLst>
    <p:embeddedFont>
      <p:font typeface="Poppins"/>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Poppins-boldItalic.fntdata"/><Relationship Id="rId12" Type="http://schemas.openxmlformats.org/officeDocument/2006/relationships/slide" Target="slides/slide7.xml"/><Relationship Id="rId23"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e1e19463b_0_1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e1e19463b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Our first section of material is about Patient and Family Engagement. There are two decks in this section, and we will start with some background information.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e1e19463b_0_7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5e1e19463b_0_7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Lead a discussion using an editable slide, chalkboard/whiteboard/flipchart, asking the group to answer the following questions.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Thinking first about Type A or personal engagement—so engagement of patients and families in their own diagnosis or care—can any of you share an example of when your engagement in your (or your loved one’s) own diagnosis or care was beneficial?  Or how a lack of engagement—not having enough information, not having a good partnership with a healthcare provider—caused a poor outcome?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Let the discussion go on for 5-6 minutes before moving to the next slide.  Capture what is shared (in high level summaries) on either the editable slide you added, or the chalkboard/whiteboard/flipchart.  *Note that anything particularly interesting or important may be something you want to circle back to later in the Section or in later Sections, or keep on the radar for a future project. If folks are shy to talk or there are not many volunteers to speak, move to the next slide sooner.  When the conversation feels like it is winding down, indicate you’re moving to the next slide and thank them for contributing (i.e., “thank you for sharing those examples!”).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a:solidFill>
                <a:schemeClr val="dk1"/>
              </a:solidFill>
              <a:latin typeface="Courier New"/>
              <a:ea typeface="Courier New"/>
              <a:cs typeface="Courier New"/>
              <a:sym typeface="Courier New"/>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914400" rtl="0" algn="l">
              <a:lnSpc>
                <a:spcPct val="115000"/>
              </a:lnSpc>
              <a:spcBef>
                <a:spcPts val="0"/>
              </a:spcBef>
              <a:spcAft>
                <a:spcPts val="0"/>
              </a:spcAft>
              <a:buClr>
                <a:schemeClr val="dk1"/>
              </a:buClr>
              <a:buSzPts val="1100"/>
              <a:buFont typeface="Arial"/>
              <a:buNone/>
            </a:pPr>
            <a:r>
              <a:t/>
            </a:r>
            <a:endParaRPr u="sng">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e1e19463b_0_7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5e1e19463b_0_7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What we know from research and from years of evidence is that patients who are engaged in their own diagnosis and care have better health outcomes.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5e1e19463b_0_7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5e1e19463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Lead a discussion using an editable slide, chalkboard/whiteboard/flipchart, asking the group to answer the following questions.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Thinking now about Type B or system level engagement—so engagement of patients and families in efforts at the system or organizational level to change and improve healthcare—can any of you share an example of how this type of engagement was beneficial?  Or how a lack of engagement—not having any patient or family partners to help build solutions—backfired?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Let the discussion go on for 5-6 minutes before moving to the next slide.  Capture what is shared (in high level summaries) on either the editable slide you added, or the chalkboard/whiteboard/flipchart.  *Note that anything particularly interesting or important may be something you want to circle back to later in the Section or in later Sections, or keep on the radar for a future project.  If folks are shy to talk or there are not many volunteers to speak, move to the next slide sooner.  When the conversation feels like it is winding down, indicate you’re moving to the next slide and thank them for contributing (i.e., “thank you for sharing those examples!”).</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e1e19463b_0_7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5e1e19463b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02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Even though this type of patient and family engagement –Type B or system level, has not become the norm across all of healthcare, we have made great strides over the past two decades and the evidence of the value of this type of engagement is growing at a rapid pace. We will look next at two examples of how Type B or system-level engagement has made a difference.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619f3a8a7c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619f3a8a7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Because this whole Toolkit is focused on diagnostic quality, we will look at two examples focused on improving diagnosis.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First, in a project about improving the diagnosis of pregnancy-related conditions in the emergency department, the issue of awareness came up—that clinicians may not know or realize that a person recently had a baby, and a person who recently had a baby may not know they should report that information to the folks at the emergency department.  Heart and other complications can arise even months after a pregnancy.  Patient and parent advocates and clinicians talked about ways to address this problem. The patients suggested having signs in the waiting room or in the emergency room, encouraging them that it would be valuable to share news of a recent pregnancy with the medical team.  They also shared that it would be important that the medical teams in the emergency department receive training to know that a recent pregnancy was very important information because of the risks of complications.  Having that first-hand experience from patients was key to understanding what would be most helpful and likely to support them in a situation like this.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5e1e19463b_0_100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5e1e19463b_0_1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This second example is really a combination of projects—and an example of what goes wrong when patients and families are not partners in efforts to try to improve diagnostic quality.  There have been many projects to address the issue of patients not scheduling or not completing follow-up tests like x-rays or CT scans that were prescribed by their doctors.  The projects almost always focus on increasing the number of reminders to patients, assuming the reason patients are not completing these tests is because they aren’t remembering to follow up.</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While some patients may just be “forgetting”, any of us with lived experiences with illness or injury know that there are a host of barriers that have nothing to do with “remembering” to schedule the follow-up test.  For example, spending hours on the phone to try to schedule a follow up appointment or test, having to miss work or travel great distances to get to the place that has the test, not having transportation to get to the place that has the test, insurance companies denying authorization for the test—are just some of the many reasons!  Wouldn’t it be great if patient partners were invited to help design solutions to this problem?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pause for a minute and see if there are any questions over what we’ve covered—or any additional examples of either Type A or personal engagement or Type B or system level engagement that have come to mind for you.</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and give the PFAC members a minute or two to ask clarifying questions or offer examples; if they share an example, be sure to capture it in an editable slide or on the flipchart/whiteboard/chalkboard in the room. When it is time to wrap up, indicate you are moving to the next slide and thank them for their contributions</a:t>
            </a:r>
            <a:endParaRPr sz="1200" u="sng">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5e1e19463b_0_10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25e1e19463b_0_10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take a minute to review everything we’ve just covered and shared. We started with looking at the phrase “Patient and Family Engagement” and how it means many different things to different people and covers a whole host of important activities. You all then shared your rich and important experiences with patient and family engagement. Next we learned about the Type A or personal and Type B or system level engagement distinction that we can use to help clarify which type of engagement we’re talking about in our work. And finally we ended by discussing why engagement is so very important. Is there anything else anyone wants to ask or say before we close?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and give the PFAC members a minute or two to ask clarifying questions. When it is time to wrap up, indicate that this section is concluding.</a:t>
            </a:r>
            <a:endParaRPr sz="1200" u="sng">
              <a:solidFill>
                <a:schemeClr val="dk1"/>
              </a:solidFill>
              <a:latin typeface="Calibri"/>
              <a:ea typeface="Calibri"/>
              <a:cs typeface="Calibri"/>
              <a:sym typeface="Calibri"/>
            </a:endParaRPr>
          </a:p>
          <a:p>
            <a:pPr indent="457200" lvl="0" marL="457200" rtl="0" algn="l">
              <a:spcBef>
                <a:spcPts val="600"/>
              </a:spcBef>
              <a:spcAft>
                <a:spcPts val="0"/>
              </a:spcAft>
              <a:buClr>
                <a:srgbClr val="4472C4"/>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60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95c7461080_0_3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95c7461080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Thank you so much for your time and participation—this was a great and productive session!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 next session in this section of material will focus more specifically on how Patient and Family Advisory Councils do Patient and Family Engagement.</a:t>
            </a:r>
            <a:endParaRPr sz="1200">
              <a:solidFill>
                <a:schemeClr val="dk1"/>
              </a:solidFill>
              <a:latin typeface="Calibri"/>
              <a:ea typeface="Calibri"/>
              <a:cs typeface="Calibri"/>
              <a:sym typeface="Calibri"/>
            </a:endParaRPr>
          </a:p>
          <a:p>
            <a:pPr indent="45720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e1e19463b_0_1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5e1e19463b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Over the next several slides, we will be talking and learning about “Patient and Family Engagement” or PFE for short.  While some of you may be very familiar with this phrase and this concept, for others of you it may be new. This will be an interactive session and you will have plenty of opportunities to ask questions and provide your perspectives as we explore the material.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5c7461080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5c746108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This will be an open discussion with the group; you should pose each of the questions on the slide and capture remarks from the group on an editable slide, chalkboard/whiteboard/flipchart. Please note: this information will be used for an activity in Slide 9.</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Maybe by a show of hands or other acknowledgment, how many of you have heard the phrase patient and family engagement?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Acknowledge the nods/shakes/other responses and remark accordingly—for example, “it looks like everyone is at least somewhat familiar” or “it looks like there’s a bit of variation.”</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And now let’s explore—what does that phrase mean to you?</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You capture what is shared—you don’t need to capture everything verbatim, high-level summaries are fine.  Let this discussion go on for a few minutes until everyone who wanted to contribute has contributed, and then remark accordingly “lots of great ideas” or “thanks so much for sharing these.”</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u="sng">
                <a:solidFill>
                  <a:schemeClr val="dk1"/>
                </a:solidFill>
                <a:latin typeface="Calibri"/>
                <a:ea typeface="Calibri"/>
                <a:cs typeface="Calibri"/>
                <a:sym typeface="Calibri"/>
              </a:rPr>
              <a:t>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And finally, have any of you been involved in patient and family engagement activities and if so, what were they?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You capture what is shared in high level summaries. Let this discussion go on for a few minutes until everyone who wanted to contribute has contributed, and then remark accordingly “lots of good examples” or “thanks so much for sharing these.” Note: this information will be used for an activity in Slide 9.</a:t>
            </a:r>
            <a:endParaRPr sz="1200" u="sng">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5e1e19463b_0_40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5e1e19463b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Highlight examples of PFE activities and outcomes.</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As many of you have shared, there are so many ways that PFE happens! In addition to what was mentioned, I want to highlight the examples listed on the slide—such as shared decision-making between patients and providers, which ensures patients can express their desired goals and needs.  Or patients advocating for policy change at the system level—which is so important for making sure policies address the things we as patients care most about.  Additionally, patients serving as faculty members and helping to train clinicians is another example—which can help providers see patients as partners in their care, instead of only passive recipients of care.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Patients can’t be “engaged” in their own care if the discharge instructions they get from the hospital aren’t clear and easy to understand. Educational materials for patients are also very important as are easily accessible online medical record portals that give us access to important information about our health. Patients can also be advocates who work to pass laws on all kinds of issues related to their care. Even creating flexible hospital visiting hours has an effect on patients and their families and can be an important way to support engagement.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5e1e19463b_0_5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5e1e19463b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common definition of patient and family engagement is provided here on this slide.  “Patients, families, their representatives, and health professionals working in active partnership at various levels across the healthcare system – direct care, organization design and governance, and policymaking, to improve health and healthcare.”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But as you’ve seen, there are so many activities and ideas that fall under the umbrella of “patient and family engagement”, and the phrase means different things to different people, and it can cause confusion.</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e1e19463b_0_6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e1e19463b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way to help to avoid that confusion is to divide the many patient engagement activities into two main types.  The first type, “Type A” or “personal engagement”, describes patients and families who are actively involved in their own diagnosis and care. The second type, “Type B” or “system level engagement”, is patients and families who are actively involved in efforts at the system or organizational level.  We’ll look at each type in a little more detail.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5e1e19463b_0_68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5e1e19463b_0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a:solidFill>
                  <a:schemeClr val="dk1"/>
                </a:solidFill>
                <a:latin typeface="Calibri"/>
                <a:ea typeface="Calibri"/>
                <a:cs typeface="Calibri"/>
                <a:sym typeface="Calibri"/>
              </a:rPr>
              <a:t>Personal engagement (type A) would include activities like being active in your own care—taking notes, asking questions, accessing and using information in your patient portal, feeling like you can have shared decision-making with your provider, and becoming informed and educated about your health and any conditions you may have, but many other things fall under this type A engagement.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914400" rtl="0" algn="l">
              <a:lnSpc>
                <a:spcPct val="115000"/>
              </a:lnSpc>
              <a:spcBef>
                <a:spcPts val="0"/>
              </a:spcBef>
              <a:spcAft>
                <a:spcPts val="0"/>
              </a:spcAft>
              <a:buClr>
                <a:schemeClr val="dk1"/>
              </a:buClr>
              <a:buSzPts val="1100"/>
              <a:buFont typeface="Arial"/>
              <a:buNone/>
            </a:pPr>
            <a:r>
              <a:t/>
            </a:r>
            <a:endParaRPr>
              <a:solidFill>
                <a:schemeClr val="dk1"/>
              </a:solidFill>
            </a:endParaRPr>
          </a:p>
          <a:p>
            <a:pPr indent="457200" lvl="0" marL="457200" rtl="0" algn="l">
              <a:spcBef>
                <a:spcPts val="0"/>
              </a:spcBef>
              <a:spcAft>
                <a:spcPts val="0"/>
              </a:spcAft>
              <a:buClr>
                <a:schemeClr val="dk1"/>
              </a:buClr>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e1e19463b_0_68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25e1e19463b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System level engagement (Type B) would include things like serving on a PFAC—again, like all of you!  This could also mean partnering on a research team at the hospital—so not being involved in research as a “participant” or “subject”, but sitting side by side with researchers and clinicians to design and conduct research.  Another example is patients being involved as patient or family faculty at the hospital—helping to teach or evaluate clinicians or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There is not a type of patient engagement that is better than the other—both are very important and each one feeds into the other.  For example, in order for a hospital to develop effective strategies and programs to support patient and family engagement in their own diagnosis and care—Type A or personal—they should partner with PFACs or other patient and family members to develop those strategies—Type B or system level.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One of the reasons it is helpful and important to distinguish between the two types of patient engagement, is that MOST people are really referring to Type A engagement when they say “patient and family engagement”.  That can create barriers for patients and families who want to engage in Type B engagement activities.  Throughout the sections of this toolkit, we’ll use this Type A and Type B distinction so that we can avoid any confusion about what we’re talking about.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Let’s pause here for questions—does this make sense?  Any questions about this distinction?  There are certainly activities that may fall somewhere in the middle, so this is not a perfect “division”, but it is often very helpful.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Pause for questions and comments for 2-3 minutes, and then when conversation has ended or when 2-3 minutes have passed, indicate that you are going to move on</a:t>
            </a:r>
            <a:endParaRPr sz="1200" u="sng">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5e1e19463b_0_70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5e1e19463b_0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Now that we have talked through the division between the two types of engagement, we can look back at this list of activities and those that you all shared earlier and start to see which ones are which type.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Start with the list you compiled (either on the editable slide or the flip chart or whiteboard in the room) from what the PFAC contributed during slide 3 and ask the group to offer thoughts on whether each activity is A or B, and then do the same thing using the list on slide 9. </a:t>
            </a:r>
            <a:endParaRPr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For the items on the slide, encourage PFAC members to offer answers, but if needed, you can provide the following guidance—and remember that no answers are “wrong”, necessarily, but generally speaking:</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Shared decision-making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Advocating for policy—like at the federal or state level is Type B or system level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Patient faculty teaching students is Type B or system level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Using patient-friendly hospital discharge language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Educational materials for patients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Easy to use online portals is Type A or personal</a:t>
            </a:r>
            <a:endParaRPr sz="1200" u="sng">
              <a:solidFill>
                <a:schemeClr val="dk1"/>
              </a:solidFill>
              <a:latin typeface="Calibri"/>
              <a:ea typeface="Calibri"/>
              <a:cs typeface="Calibri"/>
              <a:sym typeface="Calibri"/>
            </a:endParaRPr>
          </a:p>
          <a:p>
            <a:pPr indent="0" lvl="0" marL="68580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  </a:t>
            </a:r>
            <a:r>
              <a:rPr lang="en" sz="1200" u="sng">
                <a:solidFill>
                  <a:schemeClr val="dk1"/>
                </a:solidFill>
                <a:latin typeface="Calibri"/>
                <a:ea typeface="Calibri"/>
                <a:cs typeface="Calibri"/>
                <a:sym typeface="Calibri"/>
              </a:rPr>
              <a:t>Pushing to pass laws to improve access to healthcare is Type B or system le</a:t>
            </a:r>
            <a:r>
              <a:rPr lang="en" sz="1200">
                <a:solidFill>
                  <a:schemeClr val="dk1"/>
                </a:solidFill>
                <a:latin typeface="Calibri"/>
                <a:ea typeface="Calibri"/>
                <a:cs typeface="Calibri"/>
                <a:sym typeface="Calibri"/>
              </a:rPr>
              <a:t>vel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6350632"/>
            <a:ext cx="9144000" cy="570300"/>
          </a:xfrm>
          <a:prstGeom prst="rect">
            <a:avLst/>
          </a:prstGeom>
          <a:solidFill>
            <a:srgbClr val="C08B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2"/>
          <p:cNvSpPr/>
          <p:nvPr/>
        </p:nvSpPr>
        <p:spPr>
          <a:xfrm>
            <a:off x="0" y="6181854"/>
            <a:ext cx="9144000" cy="168900"/>
          </a:xfrm>
          <a:prstGeom prst="rect">
            <a:avLst/>
          </a:prstGeom>
          <a:solidFill>
            <a:srgbClr val="17416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 name="Google Shape;14;p2"/>
          <p:cNvSpPr txBox="1"/>
          <p:nvPr>
            <p:ph type="ctrTitle"/>
          </p:nvPr>
        </p:nvSpPr>
        <p:spPr>
          <a:xfrm>
            <a:off x="685800" y="509969"/>
            <a:ext cx="64986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6" name="Google Shape;16;p2"/>
          <p:cNvPicPr preferRelativeResize="0"/>
          <p:nvPr/>
        </p:nvPicPr>
        <p:blipFill rotWithShape="1">
          <a:blip r:embed="rId2">
            <a:alphaModFix/>
          </a:blip>
          <a:srcRect b="0" l="0" r="0" t="0"/>
          <a:stretch/>
        </p:blipFill>
        <p:spPr>
          <a:xfrm>
            <a:off x="7110880" y="289611"/>
            <a:ext cx="1411886" cy="685012"/>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7184315" y="1233246"/>
            <a:ext cx="1268058" cy="317015"/>
          </a:xfrm>
          <a:prstGeom prst="rect">
            <a:avLst/>
          </a:prstGeom>
          <a:noFill/>
          <a:ln>
            <a:noFill/>
          </a:ln>
        </p:spPr>
      </p:pic>
      <p:sp>
        <p:nvSpPr>
          <p:cNvPr id="18" name="Google Shape;18;p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ral &amp; Consultation">
  <p:cSld name="Referral &amp; Consultation">
    <p:bg>
      <p:bgPr>
        <a:solidFill>
          <a:srgbClr val="973272"/>
        </a:solidFill>
      </p:bgPr>
    </p:bg>
    <p:spTree>
      <p:nvGrpSpPr>
        <p:cNvPr id="74" name="Shape 74"/>
        <p:cNvGrpSpPr/>
        <p:nvPr/>
      </p:nvGrpSpPr>
      <p:grpSpPr>
        <a:xfrm>
          <a:off x="0" y="0"/>
          <a:ext cx="0" cy="0"/>
          <a:chOff x="0" y="0"/>
          <a:chExt cx="0" cy="0"/>
        </a:xfrm>
      </p:grpSpPr>
      <p:pic>
        <p:nvPicPr>
          <p:cNvPr id="75" name="Google Shape;75;p11"/>
          <p:cNvPicPr preferRelativeResize="0"/>
          <p:nvPr/>
        </p:nvPicPr>
        <p:blipFill rotWithShape="1">
          <a:blip r:embed="rId2">
            <a:alphaModFix/>
          </a:blip>
          <a:srcRect b="0" l="0" r="0" t="0"/>
          <a:stretch/>
        </p:blipFill>
        <p:spPr>
          <a:xfrm>
            <a:off x="-211873" y="3734649"/>
            <a:ext cx="7543801" cy="2598379"/>
          </a:xfrm>
          <a:prstGeom prst="rect">
            <a:avLst/>
          </a:prstGeom>
          <a:noFill/>
          <a:ln>
            <a:noFill/>
          </a:ln>
        </p:spPr>
      </p:pic>
      <p:sp>
        <p:nvSpPr>
          <p:cNvPr id="76" name="Google Shape;76;p11"/>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1"/>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8" name="Google Shape;78;p1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9" name="Google Shape;79;p11"/>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0" name="Google Shape;80;p11"/>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nostic Testing">
  <p:cSld name="Diagnostic Testing">
    <p:bg>
      <p:bgPr>
        <a:solidFill>
          <a:srgbClr val="661F57"/>
        </a:solidFill>
      </p:bgPr>
    </p:bg>
    <p:spTree>
      <p:nvGrpSpPr>
        <p:cNvPr id="81" name="Shape 81"/>
        <p:cNvGrpSpPr/>
        <p:nvPr/>
      </p:nvGrpSpPr>
      <p:grpSpPr>
        <a:xfrm>
          <a:off x="0" y="0"/>
          <a:ext cx="0" cy="0"/>
          <a:chOff x="0" y="0"/>
          <a:chExt cx="0" cy="0"/>
        </a:xfrm>
      </p:grpSpPr>
      <p:pic>
        <p:nvPicPr>
          <p:cNvPr id="82" name="Google Shape;82;p12"/>
          <p:cNvPicPr preferRelativeResize="0"/>
          <p:nvPr/>
        </p:nvPicPr>
        <p:blipFill rotWithShape="1">
          <a:blip r:embed="rId2">
            <a:alphaModFix/>
          </a:blip>
          <a:srcRect b="0" l="0" r="0" t="0"/>
          <a:stretch/>
        </p:blipFill>
        <p:spPr>
          <a:xfrm>
            <a:off x="-211872" y="3737114"/>
            <a:ext cx="7543798" cy="2599652"/>
          </a:xfrm>
          <a:prstGeom prst="rect">
            <a:avLst/>
          </a:prstGeom>
          <a:noFill/>
          <a:ln>
            <a:noFill/>
          </a:ln>
        </p:spPr>
      </p:pic>
      <p:sp>
        <p:nvSpPr>
          <p:cNvPr id="83" name="Google Shape;83;p12"/>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2"/>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85" name="Google Shape;85;p12"/>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86" name="Google Shape;86;p12"/>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87" name="Google Shape;87;p12"/>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munication of the Diagnosis">
  <p:cSld name="Communication of the Diagnosis">
    <p:bg>
      <p:bgPr>
        <a:solidFill>
          <a:srgbClr val="3997AF"/>
        </a:solidFill>
      </p:bgPr>
    </p:bg>
    <p:spTree>
      <p:nvGrpSpPr>
        <p:cNvPr id="88" name="Shape 88"/>
        <p:cNvGrpSpPr/>
        <p:nvPr/>
      </p:nvGrpSpPr>
      <p:grpSpPr>
        <a:xfrm>
          <a:off x="0" y="0"/>
          <a:ext cx="0" cy="0"/>
          <a:chOff x="0" y="0"/>
          <a:chExt cx="0" cy="0"/>
        </a:xfrm>
      </p:grpSpPr>
      <p:sp>
        <p:nvSpPr>
          <p:cNvPr id="89" name="Google Shape;89;p13"/>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3"/>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1" name="Google Shape;91;p1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2" name="Google Shape;92;p13"/>
          <p:cNvPicPr preferRelativeResize="0"/>
          <p:nvPr/>
        </p:nvPicPr>
        <p:blipFill rotWithShape="1">
          <a:blip r:embed="rId2">
            <a:alphaModFix/>
          </a:blip>
          <a:srcRect b="0" l="0" r="0" t="0"/>
          <a:stretch/>
        </p:blipFill>
        <p:spPr>
          <a:xfrm>
            <a:off x="-211872" y="3735499"/>
            <a:ext cx="7543798" cy="2599652"/>
          </a:xfrm>
          <a:prstGeom prst="rect">
            <a:avLst/>
          </a:prstGeom>
          <a:noFill/>
          <a:ln>
            <a:noFill/>
          </a:ln>
        </p:spPr>
      </p:pic>
      <p:pic>
        <p:nvPicPr>
          <p:cNvPr id="93" name="Google Shape;93;p1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94" name="Google Shape;94;p13"/>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eatment">
  <p:cSld name="Treatment">
    <p:bg>
      <p:bgPr>
        <a:solidFill>
          <a:srgbClr val="3FA5BC"/>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97" name="Google Shape;97;p14"/>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 name="Google Shape;98;p14"/>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9" name="Google Shape;99;p1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0" name="Google Shape;100;p1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1" name="Google Shape;101;p1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comes">
  <p:cSld name="Outcomes">
    <p:bg>
      <p:bgPr>
        <a:solidFill>
          <a:srgbClr val="50C3DC"/>
        </a:solidFill>
      </p:bgPr>
    </p:bg>
    <p:spTree>
      <p:nvGrpSpPr>
        <p:cNvPr id="102" name="Shape 102"/>
        <p:cNvGrpSpPr/>
        <p:nvPr/>
      </p:nvGrpSpPr>
      <p:grpSpPr>
        <a:xfrm>
          <a:off x="0" y="0"/>
          <a:ext cx="0" cy="0"/>
          <a:chOff x="0" y="0"/>
          <a:chExt cx="0" cy="0"/>
        </a:xfrm>
      </p:grpSpPr>
      <p:pic>
        <p:nvPicPr>
          <p:cNvPr id="103" name="Google Shape;103;p15"/>
          <p:cNvPicPr preferRelativeResize="0"/>
          <p:nvPr/>
        </p:nvPicPr>
        <p:blipFill rotWithShape="1">
          <a:blip r:embed="rId2">
            <a:alphaModFix/>
          </a:blip>
          <a:srcRect b="0" l="0" r="0" t="0"/>
          <a:stretch/>
        </p:blipFill>
        <p:spPr>
          <a:xfrm>
            <a:off x="-211873" y="3742128"/>
            <a:ext cx="7543801" cy="2598379"/>
          </a:xfrm>
          <a:prstGeom prst="rect">
            <a:avLst/>
          </a:prstGeom>
          <a:noFill/>
          <a:ln>
            <a:noFill/>
          </a:ln>
        </p:spPr>
      </p:pic>
      <p:sp>
        <p:nvSpPr>
          <p:cNvPr id="104" name="Google Shape;104;p1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74168"/>
              </a:buClr>
              <a:buSzPts val="3000"/>
              <a:buFont typeface="Trebuchet MS"/>
              <a:buNone/>
              <a:defRPr sz="3000">
                <a:solidFill>
                  <a:srgbClr val="174168"/>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1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Font typeface="Arial"/>
              <a:buChar char="•"/>
              <a:defRPr sz="2400">
                <a:solidFill>
                  <a:srgbClr val="174168"/>
                </a:solidFill>
              </a:defRPr>
            </a:lvl1pPr>
            <a:lvl2pPr lvl="1" algn="l">
              <a:lnSpc>
                <a:spcPct val="90000"/>
              </a:lnSpc>
              <a:spcBef>
                <a:spcPts val="500"/>
              </a:spcBef>
              <a:spcAft>
                <a:spcPts val="0"/>
              </a:spcAft>
              <a:buClr>
                <a:schemeClr val="lt1"/>
              </a:buClr>
              <a:buSzPts val="2000"/>
              <a:buFont typeface="Noto Sans Symbols"/>
              <a:buChar char="▪"/>
              <a:defRPr sz="2000">
                <a:solidFill>
                  <a:srgbClr val="174168"/>
                </a:solidFill>
              </a:defRPr>
            </a:lvl2pPr>
            <a:lvl3pPr lvl="2" algn="l">
              <a:lnSpc>
                <a:spcPct val="90000"/>
              </a:lnSpc>
              <a:spcBef>
                <a:spcPts val="500"/>
              </a:spcBef>
              <a:spcAft>
                <a:spcPts val="0"/>
              </a:spcAft>
              <a:buClr>
                <a:schemeClr val="lt1"/>
              </a:buClr>
              <a:buSzPts val="1800"/>
              <a:buFont typeface="Noto Sans Symbols"/>
              <a:buChar char="⮚"/>
              <a:defRPr sz="1800">
                <a:solidFill>
                  <a:srgbClr val="174168"/>
                </a:solidFill>
              </a:defRPr>
            </a:lvl3pPr>
            <a:lvl4pPr lvl="3" algn="l">
              <a:lnSpc>
                <a:spcPct val="90000"/>
              </a:lnSpc>
              <a:spcBef>
                <a:spcPts val="500"/>
              </a:spcBef>
              <a:spcAft>
                <a:spcPts val="0"/>
              </a:spcAft>
              <a:buClr>
                <a:schemeClr val="lt1"/>
              </a:buClr>
              <a:buSzPts val="1600"/>
              <a:buFont typeface="Arial"/>
              <a:buChar char="•"/>
              <a:defRPr sz="1600">
                <a:solidFill>
                  <a:srgbClr val="174168"/>
                </a:solidFill>
              </a:defRPr>
            </a:lvl4pPr>
            <a:lvl5pPr lvl="4" algn="l">
              <a:lnSpc>
                <a:spcPct val="90000"/>
              </a:lnSpc>
              <a:spcBef>
                <a:spcPts val="500"/>
              </a:spcBef>
              <a:spcAft>
                <a:spcPts val="0"/>
              </a:spcAft>
              <a:buClr>
                <a:schemeClr val="lt1"/>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6" name="Google Shape;106;p1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07" name="Google Shape;107;p1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108" name="Google Shape;108;p1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Slide - WHITE">
  <p:cSld name="Interior Slide - WHITE">
    <p:bg>
      <p:bgPr>
        <a:solidFill>
          <a:schemeClr val="lt1"/>
        </a:solidFill>
      </p:bgPr>
    </p:bg>
    <p:spTree>
      <p:nvGrpSpPr>
        <p:cNvPr id="109" name="Shape 109"/>
        <p:cNvGrpSpPr/>
        <p:nvPr/>
      </p:nvGrpSpPr>
      <p:grpSpPr>
        <a:xfrm>
          <a:off x="0" y="0"/>
          <a:ext cx="0" cy="0"/>
          <a:chOff x="0" y="0"/>
          <a:chExt cx="0" cy="0"/>
        </a:xfrm>
      </p:grpSpPr>
      <p:sp>
        <p:nvSpPr>
          <p:cNvPr id="110" name="Google Shape;110;p16"/>
          <p:cNvSpPr txBox="1"/>
          <p:nvPr>
            <p:ph type="ctrTitle"/>
          </p:nvPr>
        </p:nvSpPr>
        <p:spPr>
          <a:xfrm>
            <a:off x="685800" y="504256"/>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C08B3F"/>
              </a:buClr>
              <a:buSzPts val="3000"/>
              <a:buFont typeface="Trebuchet MS"/>
              <a:buNone/>
              <a:defRPr sz="3000">
                <a:solidFill>
                  <a:srgbClr val="C08B3F"/>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16"/>
          <p:cNvSpPr txBox="1"/>
          <p:nvPr>
            <p:ph idx="1" type="subTitle"/>
          </p:nvPr>
        </p:nvSpPr>
        <p:spPr>
          <a:xfrm>
            <a:off x="685800" y="1194509"/>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74168"/>
                </a:solidFill>
              </a:defRPr>
            </a:lvl1pPr>
            <a:lvl2pPr lvl="1" algn="l">
              <a:lnSpc>
                <a:spcPct val="90000"/>
              </a:lnSpc>
              <a:spcBef>
                <a:spcPts val="500"/>
              </a:spcBef>
              <a:spcAft>
                <a:spcPts val="0"/>
              </a:spcAft>
              <a:buClr>
                <a:srgbClr val="997A48"/>
              </a:buClr>
              <a:buSzPts val="2000"/>
              <a:buFont typeface="Noto Sans Symbols"/>
              <a:buChar char="▪"/>
              <a:defRPr sz="2000">
                <a:solidFill>
                  <a:srgbClr val="174168"/>
                </a:solidFill>
              </a:defRPr>
            </a:lvl2pPr>
            <a:lvl3pPr lvl="2" algn="l">
              <a:lnSpc>
                <a:spcPct val="90000"/>
              </a:lnSpc>
              <a:spcBef>
                <a:spcPts val="500"/>
              </a:spcBef>
              <a:spcAft>
                <a:spcPts val="0"/>
              </a:spcAft>
              <a:buClr>
                <a:srgbClr val="997A48"/>
              </a:buClr>
              <a:buSzPts val="1800"/>
              <a:buFont typeface="Noto Sans Symbols"/>
              <a:buChar char="⮚"/>
              <a:defRPr sz="1800">
                <a:solidFill>
                  <a:srgbClr val="174168"/>
                </a:solidFill>
              </a:defRPr>
            </a:lvl3pPr>
            <a:lvl4pPr lvl="3" algn="l">
              <a:lnSpc>
                <a:spcPct val="90000"/>
              </a:lnSpc>
              <a:spcBef>
                <a:spcPts val="500"/>
              </a:spcBef>
              <a:spcAft>
                <a:spcPts val="0"/>
              </a:spcAft>
              <a:buClr>
                <a:srgbClr val="997A48"/>
              </a:buClr>
              <a:buSzPts val="1600"/>
              <a:buFont typeface="Arial"/>
              <a:buChar char="•"/>
              <a:defRPr sz="1600">
                <a:solidFill>
                  <a:srgbClr val="174168"/>
                </a:solidFill>
              </a:defRPr>
            </a:lvl4pPr>
            <a:lvl5pPr lvl="4" algn="l">
              <a:lnSpc>
                <a:spcPct val="90000"/>
              </a:lnSpc>
              <a:spcBef>
                <a:spcPts val="500"/>
              </a:spcBef>
              <a:spcAft>
                <a:spcPts val="0"/>
              </a:spcAft>
              <a:buClr>
                <a:srgbClr val="997A48"/>
              </a:buClr>
              <a:buSzPts val="1600"/>
              <a:buFont typeface="Arial"/>
              <a:buChar char="•"/>
              <a:defRPr sz="1600">
                <a:solidFill>
                  <a:srgbClr val="174168"/>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2" name="Google Shape;112;p1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13" name="Google Shape;113;p16"/>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14" name="Google Shape;114;p16"/>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15" name="Google Shape;115;p16"/>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p:cSld name="CUSTOM">
    <p:bg>
      <p:bgPr>
        <a:solidFill>
          <a:schemeClr val="lt1"/>
        </a:solidFill>
      </p:bgPr>
    </p:bg>
    <p:spTree>
      <p:nvGrpSpPr>
        <p:cNvPr id="116" name="Shape 116"/>
        <p:cNvGrpSpPr/>
        <p:nvPr/>
      </p:nvGrpSpPr>
      <p:grpSpPr>
        <a:xfrm>
          <a:off x="0" y="0"/>
          <a:ext cx="0" cy="0"/>
          <a:chOff x="0" y="0"/>
          <a:chExt cx="0" cy="0"/>
        </a:xfrm>
      </p:grpSpPr>
      <p:sp>
        <p:nvSpPr>
          <p:cNvPr id="117" name="Google Shape;117;p17"/>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a:buClr>
                <a:srgbClr val="000000"/>
              </a:buClr>
              <a:buFont typeface="Arial"/>
              <a:buNone/>
              <a:defRPr/>
            </a:lvl1pPr>
            <a:lvl2pPr lvl="1">
              <a:buClr>
                <a:srgbClr val="000000"/>
              </a:buClr>
              <a:buFont typeface="Arial"/>
              <a:buNone/>
              <a:defRPr/>
            </a:lvl2pPr>
            <a:lvl3pPr lvl="2">
              <a:buClr>
                <a:srgbClr val="000000"/>
              </a:buClr>
              <a:buFont typeface="Arial"/>
              <a:buNone/>
              <a:defRPr/>
            </a:lvl3pPr>
            <a:lvl4pPr lvl="3">
              <a:buClr>
                <a:srgbClr val="000000"/>
              </a:buClr>
              <a:buFont typeface="Arial"/>
              <a:buNone/>
              <a:defRPr/>
            </a:lvl4pPr>
            <a:lvl5pPr lvl="4">
              <a:buClr>
                <a:srgbClr val="000000"/>
              </a:buClr>
              <a:buFont typeface="Arial"/>
              <a:buNone/>
              <a:defRPr/>
            </a:lvl5pPr>
            <a:lvl6pPr lvl="5">
              <a:buClr>
                <a:srgbClr val="000000"/>
              </a:buClr>
              <a:buFont typeface="Arial"/>
              <a:buNone/>
              <a:defRPr/>
            </a:lvl6pPr>
            <a:lvl7pPr lvl="6">
              <a:buClr>
                <a:srgbClr val="000000"/>
              </a:buClr>
              <a:buFont typeface="Arial"/>
              <a:buNone/>
              <a:defRPr/>
            </a:lvl7pPr>
            <a:lvl8pPr lvl="7">
              <a:buClr>
                <a:srgbClr val="000000"/>
              </a:buClr>
              <a:buFont typeface="Arial"/>
              <a:buNone/>
              <a:defRPr/>
            </a:lvl8pPr>
            <a:lvl9pPr lvl="8">
              <a:buClr>
                <a:srgbClr val="000000"/>
              </a:buClr>
              <a:buFont typeface="Arial"/>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17"/>
          <p:cNvSpPr/>
          <p:nvPr>
            <p:ph idx="2" type="pic"/>
          </p:nvPr>
        </p:nvSpPr>
        <p:spPr>
          <a:xfrm>
            <a:off x="0" y="0"/>
            <a:ext cx="4260300" cy="6175800"/>
          </a:xfrm>
          <a:prstGeom prst="rect">
            <a:avLst/>
          </a:prstGeom>
          <a:noFill/>
          <a:ln>
            <a:noFill/>
          </a:ln>
        </p:spPr>
      </p:sp>
      <p:sp>
        <p:nvSpPr>
          <p:cNvPr id="119" name="Google Shape;119;p17"/>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0" name="Google Shape;120;p17"/>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1" name="Google Shape;121;p17"/>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2" name="Google Shape;122;p17"/>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eparator 1">
  <p:cSld name="CUSTOM_2">
    <p:bg>
      <p:bgPr>
        <a:solidFill>
          <a:srgbClr val="C08B3F"/>
        </a:solidFill>
      </p:bgPr>
    </p:bg>
    <p:spTree>
      <p:nvGrpSpPr>
        <p:cNvPr id="123" name="Shape 123"/>
        <p:cNvGrpSpPr/>
        <p:nvPr/>
      </p:nvGrpSpPr>
      <p:grpSpPr>
        <a:xfrm>
          <a:off x="0" y="0"/>
          <a:ext cx="0" cy="0"/>
          <a:chOff x="0" y="0"/>
          <a:chExt cx="0" cy="0"/>
        </a:xfrm>
      </p:grpSpPr>
      <p:sp>
        <p:nvSpPr>
          <p:cNvPr id="124" name="Google Shape;124;p18"/>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18"/>
          <p:cNvSpPr txBox="1"/>
          <p:nvPr/>
        </p:nvSpPr>
        <p:spPr>
          <a:xfrm>
            <a:off x="5026600" y="2199400"/>
            <a:ext cx="41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26" name="Google Shape;126;p18"/>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27" name="Google Shape;127;p18"/>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28" name="Google Shape;128;p18"/>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6457950" y="6356351"/>
            <a:ext cx="2057400" cy="3651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1" name="Google Shape;131;p19"/>
          <p:cNvSpPr/>
          <p:nvPr>
            <p:ph idx="2" type="pic"/>
          </p:nvPr>
        </p:nvSpPr>
        <p:spPr>
          <a:xfrm>
            <a:off x="0" y="0"/>
            <a:ext cx="9144000" cy="6176100"/>
          </a:xfrm>
          <a:prstGeom prst="rect">
            <a:avLst/>
          </a:prstGeom>
          <a:noFill/>
          <a:ln>
            <a:noFill/>
          </a:ln>
          <a:effectLst>
            <a:outerShdw blurRad="57150" rotWithShape="0" algn="bl" dir="5400000" dist="19050">
              <a:srgbClr val="000000">
                <a:alpha val="63000"/>
              </a:srgbClr>
            </a:outerShdw>
          </a:effectLst>
        </p:spPr>
      </p:sp>
      <p:sp>
        <p:nvSpPr>
          <p:cNvPr id="132" name="Google Shape;132;p19"/>
          <p:cNvSpPr/>
          <p:nvPr/>
        </p:nvSpPr>
        <p:spPr>
          <a:xfrm>
            <a:off x="0" y="6175800"/>
            <a:ext cx="9144000" cy="682200"/>
          </a:xfrm>
          <a:prstGeom prst="rect">
            <a:avLst/>
          </a:prstGeom>
          <a:solidFill>
            <a:srgbClr val="003A6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pic>
        <p:nvPicPr>
          <p:cNvPr id="133" name="Google Shape;133;p19"/>
          <p:cNvPicPr preferRelativeResize="0"/>
          <p:nvPr/>
        </p:nvPicPr>
        <p:blipFill>
          <a:blip r:embed="rId2">
            <a:alphaModFix/>
          </a:blip>
          <a:stretch>
            <a:fillRect/>
          </a:stretch>
        </p:blipFill>
        <p:spPr>
          <a:xfrm>
            <a:off x="7395575" y="6220655"/>
            <a:ext cx="1679750" cy="592500"/>
          </a:xfrm>
          <a:prstGeom prst="rect">
            <a:avLst/>
          </a:prstGeom>
          <a:noFill/>
          <a:ln>
            <a:noFill/>
          </a:ln>
        </p:spPr>
      </p:pic>
      <p:sp>
        <p:nvSpPr>
          <p:cNvPr id="134" name="Google Shape;134;p19"/>
          <p:cNvSpPr txBox="1"/>
          <p:nvPr/>
        </p:nvSpPr>
        <p:spPr>
          <a:xfrm>
            <a:off x="605300" y="6255300"/>
            <a:ext cx="63051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This project was funded by the Gordon and Betty Moore Foundation as part of </a:t>
            </a:r>
            <a:endParaRPr b="1" i="0" sz="1100" u="none" cap="none" strike="noStrike">
              <a:solidFill>
                <a:srgbClr val="C08B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C08B3F"/>
                </a:solidFill>
                <a:latin typeface="Calibri"/>
                <a:ea typeface="Calibri"/>
                <a:cs typeface="Calibri"/>
                <a:sym typeface="Calibri"/>
              </a:rPr>
              <a:t>The Leapfrog Group’s Recognizing Excellence in Diagnosis Initiative.</a:t>
            </a:r>
            <a:endParaRPr b="1" i="0" sz="1100" u="none" cap="none" strike="noStrike">
              <a:solidFill>
                <a:srgbClr val="C08B3F"/>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2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20"/>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8" name="Google Shape;138;p20"/>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xperiences a Health Problem" type="title">
  <p:cSld name="TITLE">
    <p:bg>
      <p:bgPr>
        <a:solidFill>
          <a:srgbClr val="174168"/>
        </a:solidFill>
      </p:bgPr>
    </p:bg>
    <p:spTree>
      <p:nvGrpSpPr>
        <p:cNvPr id="19" name="Shape 19"/>
        <p:cNvGrpSpPr/>
        <p:nvPr/>
      </p:nvGrpSpPr>
      <p:grpSpPr>
        <a:xfrm>
          <a:off x="0" y="0"/>
          <a:ext cx="0" cy="0"/>
          <a:chOff x="0" y="0"/>
          <a:chExt cx="0" cy="0"/>
        </a:xfrm>
      </p:grpSpPr>
      <p:sp>
        <p:nvSpPr>
          <p:cNvPr id="20" name="Google Shape;20;p3"/>
          <p:cNvSpPr txBox="1"/>
          <p:nvPr>
            <p:ph type="ctrTitle"/>
          </p:nvPr>
        </p:nvSpPr>
        <p:spPr>
          <a:xfrm>
            <a:off x="685800" y="507374"/>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685800" y="1197627"/>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23" name="Google Shape;23;p3"/>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pic>
        <p:nvPicPr>
          <p:cNvPr id="24" name="Google Shape;24;p3"/>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9" name="Shape 139"/>
        <p:cNvGrpSpPr/>
        <p:nvPr/>
      </p:nvGrpSpPr>
      <p:grpSpPr>
        <a:xfrm>
          <a:off x="0" y="0"/>
          <a:ext cx="0" cy="0"/>
          <a:chOff x="0" y="0"/>
          <a:chExt cx="0" cy="0"/>
        </a:xfrm>
      </p:grpSpPr>
      <p:sp>
        <p:nvSpPr>
          <p:cNvPr id="140" name="Google Shape;140;p21"/>
          <p:cNvSpPr txBox="1"/>
          <p:nvPr>
            <p:ph type="title"/>
          </p:nvPr>
        </p:nvSpPr>
        <p:spPr>
          <a:xfrm>
            <a:off x="946404" y="217984"/>
            <a:ext cx="7269600" cy="8169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rgbClr val="003A63"/>
              </a:buClr>
              <a:buSzPts val="4000"/>
              <a:buFont typeface="Trebuchet MS"/>
              <a:buNone/>
              <a:defRPr>
                <a:solidFill>
                  <a:srgbClr val="003A6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1" name="Google Shape;141;p21"/>
          <p:cNvSpPr txBox="1"/>
          <p:nvPr>
            <p:ph idx="1" type="body"/>
          </p:nvPr>
        </p:nvSpPr>
        <p:spPr>
          <a:xfrm>
            <a:off x="946404" y="1209963"/>
            <a:ext cx="6830700" cy="4822500"/>
          </a:xfrm>
          <a:prstGeom prst="rect">
            <a:avLst/>
          </a:prstGeom>
          <a:noFill/>
          <a:ln>
            <a:noFill/>
          </a:ln>
        </p:spPr>
        <p:txBody>
          <a:bodyPr anchorCtr="0" anchor="t" bIns="45700" lIns="91425" spcFirstLastPara="1" rIns="91425" wrap="square" tIns="45700">
            <a:normAutofit/>
          </a:bodyPr>
          <a:lstStyle>
            <a:lvl1pPr indent="-365760" lvl="0" marL="457200" rtl="0" algn="l">
              <a:lnSpc>
                <a:spcPct val="95000"/>
              </a:lnSpc>
              <a:spcBef>
                <a:spcPts val="1400"/>
              </a:spcBef>
              <a:spcAft>
                <a:spcPts val="0"/>
              </a:spcAft>
              <a:buSzPts val="2160"/>
              <a:buChar char="•"/>
              <a:defRPr>
                <a:solidFill>
                  <a:srgbClr val="003A63"/>
                </a:solidFill>
              </a:defRPr>
            </a:lvl1pPr>
            <a:lvl2pPr indent="-330200" lvl="1" marL="914400" rtl="0" algn="l">
              <a:lnSpc>
                <a:spcPct val="90000"/>
              </a:lnSpc>
              <a:spcBef>
                <a:spcPts val="300"/>
              </a:spcBef>
              <a:spcAft>
                <a:spcPts val="0"/>
              </a:spcAft>
              <a:buSzPts val="1600"/>
              <a:buChar char="•"/>
              <a:defRPr>
                <a:solidFill>
                  <a:srgbClr val="003A63"/>
                </a:solidFill>
              </a:defRPr>
            </a:lvl2pPr>
            <a:lvl3pPr indent="-317500" lvl="2" marL="1371600" rtl="0" algn="l">
              <a:lnSpc>
                <a:spcPct val="90000"/>
              </a:lnSpc>
              <a:spcBef>
                <a:spcPts val="300"/>
              </a:spcBef>
              <a:spcAft>
                <a:spcPts val="0"/>
              </a:spcAft>
              <a:buSzPts val="1400"/>
              <a:buChar char="•"/>
              <a:defRPr>
                <a:solidFill>
                  <a:srgbClr val="003A63"/>
                </a:solidFill>
              </a:defRPr>
            </a:lvl3pPr>
            <a:lvl4pPr indent="-317500" lvl="3" marL="1828800" rtl="0" algn="l">
              <a:lnSpc>
                <a:spcPct val="90000"/>
              </a:lnSpc>
              <a:spcBef>
                <a:spcPts val="300"/>
              </a:spcBef>
              <a:spcAft>
                <a:spcPts val="0"/>
              </a:spcAft>
              <a:buSzPts val="1400"/>
              <a:buChar char="•"/>
              <a:defRPr>
                <a:solidFill>
                  <a:srgbClr val="003A63"/>
                </a:solidFill>
              </a:defRPr>
            </a:lvl4pPr>
            <a:lvl5pPr indent="-317500" lvl="4" marL="2286000" rtl="0" algn="l">
              <a:lnSpc>
                <a:spcPct val="90000"/>
              </a:lnSpc>
              <a:spcBef>
                <a:spcPts val="300"/>
              </a:spcBef>
              <a:spcAft>
                <a:spcPts val="0"/>
              </a:spcAft>
              <a:buSzPts val="1400"/>
              <a:buChar char="•"/>
              <a:defRPr>
                <a:solidFill>
                  <a:srgbClr val="003A63"/>
                </a:solidFill>
              </a:defRPr>
            </a:lvl5pPr>
            <a:lvl6pPr indent="-342900" lvl="5" marL="2743200" rtl="0" algn="l">
              <a:lnSpc>
                <a:spcPct val="90000"/>
              </a:lnSpc>
              <a:spcBef>
                <a:spcPts val="300"/>
              </a:spcBef>
              <a:spcAft>
                <a:spcPts val="0"/>
              </a:spcAft>
              <a:buSzPts val="1800"/>
              <a:buChar char="•"/>
              <a:defRPr/>
            </a:lvl6pPr>
            <a:lvl7pPr indent="-342900" lvl="6" marL="3200400" rtl="0" algn="l">
              <a:lnSpc>
                <a:spcPct val="90000"/>
              </a:lnSpc>
              <a:spcBef>
                <a:spcPts val="300"/>
              </a:spcBef>
              <a:spcAft>
                <a:spcPts val="0"/>
              </a:spcAft>
              <a:buSzPts val="1800"/>
              <a:buChar char="•"/>
              <a:defRPr/>
            </a:lvl7pPr>
            <a:lvl8pPr indent="-342900" lvl="7" marL="3657600" rtl="0" algn="l">
              <a:lnSpc>
                <a:spcPct val="90000"/>
              </a:lnSpc>
              <a:spcBef>
                <a:spcPts val="300"/>
              </a:spcBef>
              <a:spcAft>
                <a:spcPts val="0"/>
              </a:spcAft>
              <a:buSzPts val="1800"/>
              <a:buChar char="•"/>
              <a:defRPr/>
            </a:lvl8pPr>
            <a:lvl9pPr indent="-342900" lvl="8" marL="4114800" rtl="0" algn="l">
              <a:lnSpc>
                <a:spcPct val="90000"/>
              </a:lnSpc>
              <a:spcBef>
                <a:spcPts val="300"/>
              </a:spcBef>
              <a:spcAft>
                <a:spcPts val="300"/>
              </a:spcAft>
              <a:buSzPts val="1800"/>
              <a:buChar char="•"/>
              <a:defRPr/>
            </a:lvl9pPr>
          </a:lstStyle>
          <a:p/>
        </p:txBody>
      </p:sp>
      <p:sp>
        <p:nvSpPr>
          <p:cNvPr id="142" name="Google Shape;142;p21"/>
          <p:cNvSpPr txBox="1"/>
          <p:nvPr>
            <p:ph idx="10" type="dt"/>
          </p:nvPr>
        </p:nvSpPr>
        <p:spPr>
          <a:xfrm rot="-5400000">
            <a:off x="7831634" y="1044300"/>
            <a:ext cx="1904700" cy="2739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3" name="Google Shape;143;p21"/>
          <p:cNvSpPr txBox="1"/>
          <p:nvPr>
            <p:ph idx="11" type="ftr"/>
          </p:nvPr>
        </p:nvSpPr>
        <p:spPr>
          <a:xfrm rot="-5400000">
            <a:off x="6993433" y="4092300"/>
            <a:ext cx="35811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4" name="Google Shape;144;p21"/>
          <p:cNvSpPr txBox="1"/>
          <p:nvPr>
            <p:ph idx="12" type="sldNum"/>
          </p:nvPr>
        </p:nvSpPr>
        <p:spPr>
          <a:xfrm>
            <a:off x="8441055" y="6172201"/>
            <a:ext cx="685800" cy="593700"/>
          </a:xfrm>
          <a:prstGeom prst="rect">
            <a:avLst/>
          </a:prstGeom>
          <a:noFill/>
          <a:ln>
            <a:noFill/>
          </a:ln>
        </p:spPr>
        <p:txBody>
          <a:bodyPr anchorCtr="0" anchor="ctr" bIns="45700" lIns="27425" spcFirstLastPara="1" rIns="27425" wrap="square" tIns="45700">
            <a:norm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descr="A picture containing table&#10;&#10;Description automatically generated" id="145" name="Google Shape;145;p21"/>
          <p:cNvPicPr preferRelativeResize="0"/>
          <p:nvPr/>
        </p:nvPicPr>
        <p:blipFill rotWithShape="1">
          <a:blip r:embed="rId2">
            <a:alphaModFix/>
          </a:blip>
          <a:srcRect b="0" l="0" r="0" t="0"/>
          <a:stretch/>
        </p:blipFill>
        <p:spPr>
          <a:xfrm>
            <a:off x="1851891" y="6163302"/>
            <a:ext cx="4080163" cy="52102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tient Engages with Health Care System">
  <p:cSld name="Patient Engages with Health Care System">
    <p:bg>
      <p:bgPr>
        <a:solidFill>
          <a:srgbClr val="205D84"/>
        </a:solidFill>
      </p:bgPr>
    </p:bg>
    <p:spTree>
      <p:nvGrpSpPr>
        <p:cNvPr id="25" name="Shape 25"/>
        <p:cNvGrpSpPr/>
        <p:nvPr/>
      </p:nvGrpSpPr>
      <p:grpSpPr>
        <a:xfrm>
          <a:off x="0" y="0"/>
          <a:ext cx="0" cy="0"/>
          <a:chOff x="0" y="0"/>
          <a:chExt cx="0" cy="0"/>
        </a:xfrm>
      </p:grpSpPr>
      <p:pic>
        <p:nvPicPr>
          <p:cNvPr id="26" name="Google Shape;26;p4"/>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27" name="Google Shape;27;p4"/>
          <p:cNvSpPr txBox="1"/>
          <p:nvPr>
            <p:ph type="ctrTitle"/>
          </p:nvPr>
        </p:nvSpPr>
        <p:spPr>
          <a:xfrm>
            <a:off x="685800" y="507367"/>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4"/>
          <p:cNvSpPr txBox="1"/>
          <p:nvPr>
            <p:ph idx="1" type="subTitle"/>
          </p:nvPr>
        </p:nvSpPr>
        <p:spPr>
          <a:xfrm>
            <a:off x="685800" y="1197620"/>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4"/>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0" name="Google Shape;30;p4"/>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1" name="Google Shape;31;p4"/>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Gathering">
  <p:cSld name="Information Gathering">
    <p:bg>
      <p:bgPr>
        <a:solidFill>
          <a:srgbClr val="E7AE30"/>
        </a:solidFill>
      </p:bgPr>
    </p:bg>
    <p:spTree>
      <p:nvGrpSpPr>
        <p:cNvPr id="32" name="Shape 32"/>
        <p:cNvGrpSpPr/>
        <p:nvPr/>
      </p:nvGrpSpPr>
      <p:grpSpPr>
        <a:xfrm>
          <a:off x="0" y="0"/>
          <a:ext cx="0" cy="0"/>
          <a:chOff x="0" y="0"/>
          <a:chExt cx="0" cy="0"/>
        </a:xfrm>
      </p:grpSpPr>
      <p:pic>
        <p:nvPicPr>
          <p:cNvPr id="33" name="Google Shape;33;p5"/>
          <p:cNvPicPr preferRelativeResize="0"/>
          <p:nvPr/>
        </p:nvPicPr>
        <p:blipFill rotWithShape="1">
          <a:blip r:embed="rId2">
            <a:alphaModFix/>
          </a:blip>
          <a:srcRect b="0" l="0" r="0" t="0"/>
          <a:stretch/>
        </p:blipFill>
        <p:spPr>
          <a:xfrm>
            <a:off x="-211873" y="3735499"/>
            <a:ext cx="7543798" cy="2603350"/>
          </a:xfrm>
          <a:prstGeom prst="rect">
            <a:avLst/>
          </a:prstGeom>
          <a:noFill/>
          <a:ln>
            <a:noFill/>
          </a:ln>
        </p:spPr>
      </p:pic>
      <p:sp>
        <p:nvSpPr>
          <p:cNvPr id="34" name="Google Shape;34;p5"/>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6" name="Google Shape;36;p5"/>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7" name="Google Shape;37;p5"/>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38" name="Google Shape;38;p5"/>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rmation Integration &amp; Interpretation">
  <p:cSld name="Information Integration &amp; Interpretation">
    <p:bg>
      <p:bgPr>
        <a:solidFill>
          <a:srgbClr val="D49E31"/>
        </a:solidFill>
      </p:bgPr>
    </p:bg>
    <p:spTree>
      <p:nvGrpSpPr>
        <p:cNvPr id="39" name="Shape 39"/>
        <p:cNvGrpSpPr/>
        <p:nvPr/>
      </p:nvGrpSpPr>
      <p:grpSpPr>
        <a:xfrm>
          <a:off x="0" y="0"/>
          <a:ext cx="0" cy="0"/>
          <a:chOff x="0" y="0"/>
          <a:chExt cx="0" cy="0"/>
        </a:xfrm>
      </p:grpSpPr>
      <p:pic>
        <p:nvPicPr>
          <p:cNvPr id="40" name="Google Shape;40;p6"/>
          <p:cNvPicPr preferRelativeResize="0"/>
          <p:nvPr/>
        </p:nvPicPr>
        <p:blipFill rotWithShape="1">
          <a:blip r:embed="rId2">
            <a:alphaModFix/>
          </a:blip>
          <a:srcRect b="0" l="0" r="0" t="0"/>
          <a:stretch/>
        </p:blipFill>
        <p:spPr>
          <a:xfrm>
            <a:off x="-211873" y="3734649"/>
            <a:ext cx="7543798" cy="2603350"/>
          </a:xfrm>
          <a:prstGeom prst="rect">
            <a:avLst/>
          </a:prstGeom>
          <a:noFill/>
          <a:ln>
            <a:noFill/>
          </a:ln>
        </p:spPr>
      </p:pic>
      <p:sp>
        <p:nvSpPr>
          <p:cNvPr id="41" name="Google Shape;41;p6"/>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123F67"/>
              </a:buClr>
              <a:buSzPts val="3000"/>
              <a:buFont typeface="Trebuchet MS"/>
              <a:buNone/>
              <a:defRPr sz="3000">
                <a:solidFill>
                  <a:srgbClr val="123F67"/>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rgbClr val="123F67"/>
                </a:solidFill>
              </a:defRPr>
            </a:lvl1pPr>
            <a:lvl2pPr lvl="1" algn="l">
              <a:lnSpc>
                <a:spcPct val="90000"/>
              </a:lnSpc>
              <a:spcBef>
                <a:spcPts val="500"/>
              </a:spcBef>
              <a:spcAft>
                <a:spcPts val="0"/>
              </a:spcAft>
              <a:buClr>
                <a:srgbClr val="997A48"/>
              </a:buClr>
              <a:buSzPts val="2000"/>
              <a:buFont typeface="Noto Sans Symbols"/>
              <a:buChar char="▪"/>
              <a:defRPr sz="2000">
                <a:solidFill>
                  <a:srgbClr val="123F67"/>
                </a:solidFill>
              </a:defRPr>
            </a:lvl2pPr>
            <a:lvl3pPr lvl="2" algn="l">
              <a:lnSpc>
                <a:spcPct val="90000"/>
              </a:lnSpc>
              <a:spcBef>
                <a:spcPts val="500"/>
              </a:spcBef>
              <a:spcAft>
                <a:spcPts val="0"/>
              </a:spcAft>
              <a:buClr>
                <a:srgbClr val="997A48"/>
              </a:buClr>
              <a:buSzPts val="1800"/>
              <a:buFont typeface="Noto Sans Symbols"/>
              <a:buChar char="⮚"/>
              <a:defRPr sz="1800">
                <a:solidFill>
                  <a:srgbClr val="123F67"/>
                </a:solidFill>
              </a:defRPr>
            </a:lvl3pPr>
            <a:lvl4pPr lvl="3" algn="l">
              <a:lnSpc>
                <a:spcPct val="90000"/>
              </a:lnSpc>
              <a:spcBef>
                <a:spcPts val="500"/>
              </a:spcBef>
              <a:spcAft>
                <a:spcPts val="0"/>
              </a:spcAft>
              <a:buClr>
                <a:srgbClr val="997A48"/>
              </a:buClr>
              <a:buSzPts val="1600"/>
              <a:buFont typeface="Arial"/>
              <a:buChar char="•"/>
              <a:defRPr sz="1600">
                <a:solidFill>
                  <a:srgbClr val="123F67"/>
                </a:solidFill>
              </a:defRPr>
            </a:lvl4pPr>
            <a:lvl5pPr lvl="4" algn="l">
              <a:lnSpc>
                <a:spcPct val="90000"/>
              </a:lnSpc>
              <a:spcBef>
                <a:spcPts val="500"/>
              </a:spcBef>
              <a:spcAft>
                <a:spcPts val="0"/>
              </a:spcAft>
              <a:buClr>
                <a:srgbClr val="997A48"/>
              </a:buClr>
              <a:buSzPts val="1600"/>
              <a:buFont typeface="Arial"/>
              <a:buChar char="•"/>
              <a:defRPr sz="1600">
                <a:solidFill>
                  <a:srgbClr val="123F67"/>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3" name="Google Shape;43;p6"/>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44" name="Google Shape;44;p6"/>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45" name="Google Shape;45;p6"/>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rking Diagnosis">
  <p:cSld name="Working Diagnosis">
    <p:bg>
      <p:bgPr>
        <a:solidFill>
          <a:srgbClr val="C08B3F"/>
        </a:solidFill>
      </p:bgPr>
    </p:bg>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0" l="0" r="0" t="0"/>
          <a:stretch/>
        </p:blipFill>
        <p:spPr>
          <a:xfrm>
            <a:off x="-211872" y="3735499"/>
            <a:ext cx="7543796" cy="2602076"/>
          </a:xfrm>
          <a:prstGeom prst="rect">
            <a:avLst/>
          </a:prstGeom>
          <a:noFill/>
          <a:ln>
            <a:noFill/>
          </a:ln>
        </p:spPr>
      </p:pic>
      <p:sp>
        <p:nvSpPr>
          <p:cNvPr id="48" name="Google Shape;48;p7"/>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7"/>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123F67"/>
              </a:buClr>
              <a:buSzPts val="2400"/>
              <a:buFont typeface="Arial"/>
              <a:buChar char="•"/>
              <a:defRPr sz="2400">
                <a:solidFill>
                  <a:schemeClr val="lt1"/>
                </a:solidFill>
              </a:defRPr>
            </a:lvl1pPr>
            <a:lvl2pPr lvl="1" algn="l">
              <a:lnSpc>
                <a:spcPct val="90000"/>
              </a:lnSpc>
              <a:spcBef>
                <a:spcPts val="500"/>
              </a:spcBef>
              <a:spcAft>
                <a:spcPts val="0"/>
              </a:spcAft>
              <a:buClr>
                <a:srgbClr val="123F67"/>
              </a:buClr>
              <a:buSzPts val="2000"/>
              <a:buFont typeface="Noto Sans Symbols"/>
              <a:buChar char="▪"/>
              <a:defRPr sz="2000">
                <a:solidFill>
                  <a:schemeClr val="lt1"/>
                </a:solidFill>
              </a:defRPr>
            </a:lvl2pPr>
            <a:lvl3pPr lvl="2" algn="l">
              <a:lnSpc>
                <a:spcPct val="90000"/>
              </a:lnSpc>
              <a:spcBef>
                <a:spcPts val="500"/>
              </a:spcBef>
              <a:spcAft>
                <a:spcPts val="0"/>
              </a:spcAft>
              <a:buClr>
                <a:srgbClr val="123F67"/>
              </a:buClr>
              <a:buSzPts val="1800"/>
              <a:buFont typeface="Noto Sans Symbols"/>
              <a:buChar char="⮚"/>
              <a:defRPr sz="1800">
                <a:solidFill>
                  <a:schemeClr val="lt1"/>
                </a:solidFill>
              </a:defRPr>
            </a:lvl3pPr>
            <a:lvl4pPr lvl="3" algn="l">
              <a:lnSpc>
                <a:spcPct val="90000"/>
              </a:lnSpc>
              <a:spcBef>
                <a:spcPts val="500"/>
              </a:spcBef>
              <a:spcAft>
                <a:spcPts val="0"/>
              </a:spcAft>
              <a:buClr>
                <a:srgbClr val="123F67"/>
              </a:buClr>
              <a:buSzPts val="1600"/>
              <a:buFont typeface="Arial"/>
              <a:buChar char="•"/>
              <a:defRPr sz="1600">
                <a:solidFill>
                  <a:schemeClr val="lt1"/>
                </a:solidFill>
              </a:defRPr>
            </a:lvl4pPr>
            <a:lvl5pPr lvl="4" algn="l">
              <a:lnSpc>
                <a:spcPct val="90000"/>
              </a:lnSpc>
              <a:spcBef>
                <a:spcPts val="500"/>
              </a:spcBef>
              <a:spcAft>
                <a:spcPts val="0"/>
              </a:spcAft>
              <a:buClr>
                <a:srgbClr val="123F67"/>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0" name="Google Shape;50;p7"/>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17416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1" name="Google Shape;51;p7"/>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2" name="Google Shape;52;p7"/>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s Sufficient Information Been Collected?">
  <p:cSld name="Has Sufficient Information Been Collected?">
    <p:bg>
      <p:bgPr>
        <a:solidFill>
          <a:srgbClr val="174168"/>
        </a:solidFill>
      </p:bgPr>
    </p:bg>
    <p:spTree>
      <p:nvGrpSpPr>
        <p:cNvPr id="53" name="Shape 53"/>
        <p:cNvGrpSpPr/>
        <p:nvPr/>
      </p:nvGrpSpPr>
      <p:grpSpPr>
        <a:xfrm>
          <a:off x="0" y="0"/>
          <a:ext cx="0" cy="0"/>
          <a:chOff x="0" y="0"/>
          <a:chExt cx="0" cy="0"/>
        </a:xfrm>
      </p:grpSpPr>
      <p:pic>
        <p:nvPicPr>
          <p:cNvPr id="54" name="Google Shape;54;p8"/>
          <p:cNvPicPr preferRelativeResize="0"/>
          <p:nvPr/>
        </p:nvPicPr>
        <p:blipFill rotWithShape="1">
          <a:blip r:embed="rId2">
            <a:alphaModFix/>
          </a:blip>
          <a:srcRect b="0" l="0" r="0" t="0"/>
          <a:stretch/>
        </p:blipFill>
        <p:spPr>
          <a:xfrm>
            <a:off x="-234470" y="3720013"/>
            <a:ext cx="7577473" cy="2613690"/>
          </a:xfrm>
          <a:prstGeom prst="rect">
            <a:avLst/>
          </a:prstGeom>
          <a:noFill/>
          <a:ln>
            <a:noFill/>
          </a:ln>
        </p:spPr>
      </p:pic>
      <p:sp>
        <p:nvSpPr>
          <p:cNvPr id="55" name="Google Shape;55;p8"/>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8"/>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8"/>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8" name="Google Shape;58;p8"/>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59" name="Google Shape;59;p8"/>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inical History &amp; Interview">
  <p:cSld name="Clinical History &amp; Interview">
    <p:bg>
      <p:bgPr>
        <a:solidFill>
          <a:srgbClr val="74235F"/>
        </a:solidFill>
      </p:bgPr>
    </p:bg>
    <p:spTree>
      <p:nvGrpSpPr>
        <p:cNvPr id="60" name="Shape 60"/>
        <p:cNvGrpSpPr/>
        <p:nvPr/>
      </p:nvGrpSpPr>
      <p:grpSpPr>
        <a:xfrm>
          <a:off x="0" y="0"/>
          <a:ext cx="0" cy="0"/>
          <a:chOff x="0" y="0"/>
          <a:chExt cx="0" cy="0"/>
        </a:xfrm>
      </p:grpSpPr>
      <p:pic>
        <p:nvPicPr>
          <p:cNvPr id="61" name="Google Shape;61;p9"/>
          <p:cNvPicPr preferRelativeResize="0"/>
          <p:nvPr/>
        </p:nvPicPr>
        <p:blipFill rotWithShape="1">
          <a:blip r:embed="rId2">
            <a:alphaModFix/>
          </a:blip>
          <a:srcRect b="0" l="0" r="0" t="0"/>
          <a:stretch/>
        </p:blipFill>
        <p:spPr>
          <a:xfrm>
            <a:off x="-211870" y="3726802"/>
            <a:ext cx="7543796" cy="2598378"/>
          </a:xfrm>
          <a:prstGeom prst="rect">
            <a:avLst/>
          </a:prstGeom>
          <a:noFill/>
          <a:ln>
            <a:noFill/>
          </a:ln>
        </p:spPr>
      </p:pic>
      <p:sp>
        <p:nvSpPr>
          <p:cNvPr id="62" name="Google Shape;62;p9"/>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9"/>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9"/>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5" name="Google Shape;65;p9"/>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66" name="Google Shape;66;p9"/>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ysical Exam">
  <p:cSld name="Physical Exam">
    <p:bg>
      <p:bgPr>
        <a:solidFill>
          <a:srgbClr val="892E71"/>
        </a:solidFill>
      </p:bgPr>
    </p:bg>
    <p:spTree>
      <p:nvGrpSpPr>
        <p:cNvPr id="67" name="Shape 67"/>
        <p:cNvGrpSpPr/>
        <p:nvPr/>
      </p:nvGrpSpPr>
      <p:grpSpPr>
        <a:xfrm>
          <a:off x="0" y="0"/>
          <a:ext cx="0" cy="0"/>
          <a:chOff x="0" y="0"/>
          <a:chExt cx="0" cy="0"/>
        </a:xfrm>
      </p:grpSpPr>
      <p:pic>
        <p:nvPicPr>
          <p:cNvPr id="68" name="Google Shape;68;p10"/>
          <p:cNvPicPr preferRelativeResize="0"/>
          <p:nvPr/>
        </p:nvPicPr>
        <p:blipFill rotWithShape="1">
          <a:blip r:embed="rId2">
            <a:alphaModFix/>
          </a:blip>
          <a:srcRect b="0" l="0" r="0" t="0"/>
          <a:stretch/>
        </p:blipFill>
        <p:spPr>
          <a:xfrm>
            <a:off x="-211873" y="3729589"/>
            <a:ext cx="7543975" cy="2598439"/>
          </a:xfrm>
          <a:prstGeom prst="rect">
            <a:avLst/>
          </a:prstGeom>
          <a:noFill/>
          <a:ln>
            <a:noFill/>
          </a:ln>
        </p:spPr>
      </p:pic>
      <p:sp>
        <p:nvSpPr>
          <p:cNvPr id="69" name="Google Shape;69;p10"/>
          <p:cNvSpPr txBox="1"/>
          <p:nvPr>
            <p:ph type="ctrTitle"/>
          </p:nvPr>
        </p:nvSpPr>
        <p:spPr>
          <a:xfrm>
            <a:off x="685800" y="507368"/>
            <a:ext cx="6425100" cy="477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000"/>
              <a:buFont typeface="Trebuchet MS"/>
              <a:buNone/>
              <a:defRPr sz="30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0"/>
          <p:cNvSpPr txBox="1"/>
          <p:nvPr>
            <p:ph idx="1" type="subTitle"/>
          </p:nvPr>
        </p:nvSpPr>
        <p:spPr>
          <a:xfrm>
            <a:off x="685800" y="1197621"/>
            <a:ext cx="7772400" cy="40599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997A48"/>
              </a:buClr>
              <a:buSzPts val="2400"/>
              <a:buFont typeface="Arial"/>
              <a:buChar char="•"/>
              <a:defRPr sz="2400">
                <a:solidFill>
                  <a:schemeClr val="lt1"/>
                </a:solidFill>
              </a:defRPr>
            </a:lvl1pPr>
            <a:lvl2pPr lvl="1" algn="l">
              <a:lnSpc>
                <a:spcPct val="90000"/>
              </a:lnSpc>
              <a:spcBef>
                <a:spcPts val="500"/>
              </a:spcBef>
              <a:spcAft>
                <a:spcPts val="0"/>
              </a:spcAft>
              <a:buClr>
                <a:srgbClr val="997A48"/>
              </a:buClr>
              <a:buSzPts val="2000"/>
              <a:buFont typeface="Noto Sans Symbols"/>
              <a:buChar char="▪"/>
              <a:defRPr sz="2000">
                <a:solidFill>
                  <a:schemeClr val="lt1"/>
                </a:solidFill>
              </a:defRPr>
            </a:lvl2pPr>
            <a:lvl3pPr lvl="2" algn="l">
              <a:lnSpc>
                <a:spcPct val="90000"/>
              </a:lnSpc>
              <a:spcBef>
                <a:spcPts val="500"/>
              </a:spcBef>
              <a:spcAft>
                <a:spcPts val="0"/>
              </a:spcAft>
              <a:buClr>
                <a:srgbClr val="997A48"/>
              </a:buClr>
              <a:buSzPts val="1800"/>
              <a:buFont typeface="Noto Sans Symbols"/>
              <a:buChar char="⮚"/>
              <a:defRPr sz="1800">
                <a:solidFill>
                  <a:schemeClr val="lt1"/>
                </a:solidFill>
              </a:defRPr>
            </a:lvl3pPr>
            <a:lvl4pPr lvl="3" algn="l">
              <a:lnSpc>
                <a:spcPct val="90000"/>
              </a:lnSpc>
              <a:spcBef>
                <a:spcPts val="500"/>
              </a:spcBef>
              <a:spcAft>
                <a:spcPts val="0"/>
              </a:spcAft>
              <a:buClr>
                <a:srgbClr val="997A48"/>
              </a:buClr>
              <a:buSzPts val="1600"/>
              <a:buFont typeface="Arial"/>
              <a:buChar char="•"/>
              <a:defRPr sz="1600">
                <a:solidFill>
                  <a:schemeClr val="lt1"/>
                </a:solidFill>
              </a:defRPr>
            </a:lvl4pPr>
            <a:lvl5pPr lvl="4" algn="l">
              <a:lnSpc>
                <a:spcPct val="90000"/>
              </a:lnSpc>
              <a:spcBef>
                <a:spcPts val="500"/>
              </a:spcBef>
              <a:spcAft>
                <a:spcPts val="0"/>
              </a:spcAft>
              <a:buClr>
                <a:srgbClr val="997A48"/>
              </a:buClr>
              <a:buSzPts val="1600"/>
              <a:buFont typeface="Arial"/>
              <a:buChar char="•"/>
              <a:defRPr sz="1600">
                <a:solidFill>
                  <a:schemeClr val="lt1"/>
                </a:solidFill>
              </a:defRPr>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1" name="Google Shape;71;p10"/>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D49E3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2" name="Google Shape;72;p10"/>
          <p:cNvPicPr preferRelativeResize="0"/>
          <p:nvPr/>
        </p:nvPicPr>
        <p:blipFill rotWithShape="1">
          <a:blip r:embed="rId3">
            <a:alphaModFix/>
          </a:blip>
          <a:srcRect b="12005" l="0" r="0" t="0"/>
          <a:stretch/>
        </p:blipFill>
        <p:spPr>
          <a:xfrm>
            <a:off x="7110880" y="289611"/>
            <a:ext cx="1882514" cy="803693"/>
          </a:xfrm>
          <a:prstGeom prst="rect">
            <a:avLst/>
          </a:prstGeom>
          <a:noFill/>
          <a:ln>
            <a:noFill/>
          </a:ln>
        </p:spPr>
      </p:pic>
      <p:sp>
        <p:nvSpPr>
          <p:cNvPr id="73" name="Google Shape;73;p10"/>
          <p:cNvSpPr txBox="1"/>
          <p:nvPr>
            <p:ph idx="12" type="sldNum"/>
          </p:nvPr>
        </p:nvSpPr>
        <p:spPr>
          <a:xfrm>
            <a:off x="8556784" y="6333134"/>
            <a:ext cx="548700" cy="524700"/>
          </a:xfrm>
          <a:prstGeom prst="rect">
            <a:avLst/>
          </a:prstGeom>
        </p:spPr>
        <p:txBody>
          <a:bodyPr anchorCtr="0" anchor="t" bIns="45700" lIns="91425" spcFirstLastPara="1" rIns="91425" wrap="square" tIns="45700">
            <a:no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365126"/>
            <a:ext cx="78867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628650" y="6356351"/>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028950" y="6356351"/>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457950" y="6356351"/>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3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2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2"/>
          <p:cNvPicPr preferRelativeResize="0"/>
          <p:nvPr/>
        </p:nvPicPr>
        <p:blipFill>
          <a:blip r:embed="rId3">
            <a:alphaModFix/>
          </a:blip>
          <a:stretch>
            <a:fillRect/>
          </a:stretch>
        </p:blipFill>
        <p:spPr>
          <a:xfrm>
            <a:off x="0" y="0"/>
            <a:ext cx="4007600" cy="6185052"/>
          </a:xfrm>
          <a:prstGeom prst="rect">
            <a:avLst/>
          </a:prstGeom>
          <a:noFill/>
          <a:ln>
            <a:noFill/>
          </a:ln>
        </p:spPr>
      </p:pic>
      <p:sp>
        <p:nvSpPr>
          <p:cNvPr id="151" name="Google Shape;151;p22"/>
          <p:cNvSpPr txBox="1"/>
          <p:nvPr/>
        </p:nvSpPr>
        <p:spPr>
          <a:xfrm>
            <a:off x="4254050" y="2172475"/>
            <a:ext cx="489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C08B3F"/>
                </a:solidFill>
                <a:latin typeface="Calibri"/>
                <a:ea typeface="Calibri"/>
                <a:cs typeface="Calibri"/>
                <a:sym typeface="Calibri"/>
              </a:rPr>
              <a:t>Section 2. Introduction to Patient &amp; Family </a:t>
            </a:r>
            <a:r>
              <a:rPr b="1" lang="en" sz="3000">
                <a:solidFill>
                  <a:srgbClr val="C08B3F"/>
                </a:solidFill>
                <a:latin typeface="Calibri"/>
                <a:ea typeface="Calibri"/>
                <a:cs typeface="Calibri"/>
                <a:sym typeface="Calibri"/>
              </a:rPr>
              <a:t>Engagement</a:t>
            </a:r>
            <a:endParaRPr b="1" sz="3000">
              <a:solidFill>
                <a:srgbClr val="C08B3F"/>
              </a:solidFill>
              <a:latin typeface="Calibri"/>
              <a:ea typeface="Calibri"/>
              <a:cs typeface="Calibri"/>
              <a:sym typeface="Calibri"/>
            </a:endParaRPr>
          </a:p>
        </p:txBody>
      </p:sp>
      <p:sp>
        <p:nvSpPr>
          <p:cNvPr id="152" name="Google Shape;152;p22"/>
          <p:cNvSpPr txBox="1"/>
          <p:nvPr/>
        </p:nvSpPr>
        <p:spPr>
          <a:xfrm>
            <a:off x="4254050" y="3213671"/>
            <a:ext cx="4183200" cy="7989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0"/>
              </a:spcAft>
              <a:buNone/>
            </a:pPr>
            <a:r>
              <a:rPr lang="en" sz="2100">
                <a:solidFill>
                  <a:srgbClr val="205D84"/>
                </a:solidFill>
                <a:latin typeface="Calibri"/>
                <a:ea typeface="Calibri"/>
                <a:cs typeface="Calibri"/>
                <a:sym typeface="Calibri"/>
              </a:rPr>
              <a:t>Part One: What is it, how does it work, and why is it so important?</a:t>
            </a:r>
            <a:endParaRPr sz="2100">
              <a:solidFill>
                <a:srgbClr val="205D8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nvSpPr>
        <p:spPr>
          <a:xfrm>
            <a:off x="787400" y="2485000"/>
            <a:ext cx="78612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rgbClr val="003A63"/>
                </a:solidFill>
                <a:latin typeface="Calibri"/>
                <a:ea typeface="Calibri"/>
                <a:cs typeface="Calibri"/>
                <a:sym typeface="Calibri"/>
              </a:rPr>
              <a:t>W</a:t>
            </a:r>
            <a:r>
              <a:rPr lang="en" sz="4000">
                <a:solidFill>
                  <a:srgbClr val="003A63"/>
                </a:solidFill>
                <a:latin typeface="Calibri"/>
                <a:ea typeface="Calibri"/>
                <a:cs typeface="Calibri"/>
                <a:sym typeface="Calibri"/>
              </a:rPr>
              <a:t>hy is Type A - Personal Engagement so important?</a:t>
            </a:r>
            <a:endParaRPr sz="4000">
              <a:solidFill>
                <a:srgbClr val="003A63"/>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2"/>
          <p:cNvSpPr txBox="1"/>
          <p:nvPr/>
        </p:nvSpPr>
        <p:spPr>
          <a:xfrm>
            <a:off x="4572000" y="2153325"/>
            <a:ext cx="46617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74168"/>
                </a:solidFill>
                <a:latin typeface="Calibri"/>
                <a:ea typeface="Calibri"/>
                <a:cs typeface="Calibri"/>
                <a:sym typeface="Calibri"/>
              </a:rPr>
              <a:t>Being an empowered, knowledgeable partner in your healthcare—or as an advocate for your loved one’s care—has been shown to improve healthcare outcomes.</a:t>
            </a:r>
            <a:endParaRPr sz="2200">
              <a:solidFill>
                <a:srgbClr val="174168"/>
              </a:solidFill>
              <a:latin typeface="Calibri"/>
              <a:ea typeface="Calibri"/>
              <a:cs typeface="Calibri"/>
              <a:sym typeface="Calibri"/>
            </a:endParaRPr>
          </a:p>
        </p:txBody>
      </p:sp>
      <p:pic>
        <p:nvPicPr>
          <p:cNvPr id="247" name="Google Shape;247;p32"/>
          <p:cNvPicPr preferRelativeResize="0"/>
          <p:nvPr/>
        </p:nvPicPr>
        <p:blipFill rotWithShape="1">
          <a:blip r:embed="rId3">
            <a:alphaModFix/>
          </a:blip>
          <a:srcRect b="0" l="0" r="0" t="10618"/>
          <a:stretch/>
        </p:blipFill>
        <p:spPr>
          <a:xfrm>
            <a:off x="0" y="-16675"/>
            <a:ext cx="4294249" cy="621682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3"/>
          <p:cNvSpPr txBox="1"/>
          <p:nvPr/>
        </p:nvSpPr>
        <p:spPr>
          <a:xfrm>
            <a:off x="787400" y="2485000"/>
            <a:ext cx="78612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rgbClr val="003A63"/>
                </a:solidFill>
                <a:latin typeface="Calibri"/>
                <a:ea typeface="Calibri"/>
                <a:cs typeface="Calibri"/>
                <a:sym typeface="Calibri"/>
              </a:rPr>
              <a:t>Why is Type B - System Level Engagement so important?</a:t>
            </a:r>
            <a:endParaRPr sz="4000">
              <a:solidFill>
                <a:srgbClr val="003A6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4"/>
          <p:cNvSpPr txBox="1"/>
          <p:nvPr/>
        </p:nvSpPr>
        <p:spPr>
          <a:xfrm>
            <a:off x="4572000" y="2149050"/>
            <a:ext cx="43563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74168"/>
                </a:solidFill>
                <a:latin typeface="Calibri"/>
                <a:ea typeface="Calibri"/>
                <a:cs typeface="Calibri"/>
                <a:sym typeface="Calibri"/>
              </a:rPr>
              <a:t>Having patients and families partner with hospital administrators to help fix problems and develop new solutions is increasingly recognized as a best practice.</a:t>
            </a:r>
            <a:endParaRPr sz="2200">
              <a:solidFill>
                <a:srgbClr val="174168"/>
              </a:solidFill>
              <a:latin typeface="Calibri"/>
              <a:ea typeface="Calibri"/>
              <a:cs typeface="Calibri"/>
              <a:sym typeface="Calibri"/>
            </a:endParaRPr>
          </a:p>
        </p:txBody>
      </p:sp>
      <p:pic>
        <p:nvPicPr>
          <p:cNvPr id="258" name="Google Shape;258;p34"/>
          <p:cNvPicPr preferRelativeResize="0"/>
          <p:nvPr>
            <p:ph idx="2" type="pic"/>
          </p:nvPr>
        </p:nvPicPr>
        <p:blipFill rotWithShape="1">
          <a:blip r:embed="rId3">
            <a:alphaModFix/>
          </a:blip>
          <a:srcRect b="0" l="15507" r="15507" t="0"/>
          <a:stretch/>
        </p:blipFill>
        <p:spPr>
          <a:xfrm>
            <a:off x="0" y="0"/>
            <a:ext cx="4260300" cy="61758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5"/>
          <p:cNvSpPr txBox="1"/>
          <p:nvPr>
            <p:ph idx="4294967295" type="title"/>
          </p:nvPr>
        </p:nvSpPr>
        <p:spPr>
          <a:xfrm>
            <a:off x="4826175" y="932007"/>
            <a:ext cx="4495800" cy="10077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3A63"/>
              </a:buClr>
              <a:buSzPts val="3200"/>
              <a:buFont typeface="Trebuchet MS"/>
              <a:buNone/>
            </a:pPr>
            <a:r>
              <a:rPr b="1" lang="en" sz="2600">
                <a:solidFill>
                  <a:srgbClr val="C08B3F"/>
                </a:solidFill>
              </a:rPr>
              <a:t>Example 1: Missing Key I</a:t>
            </a:r>
            <a:r>
              <a:rPr b="1" lang="en" sz="2600">
                <a:solidFill>
                  <a:srgbClr val="C08B3F"/>
                </a:solidFill>
              </a:rPr>
              <a:t>nformation</a:t>
            </a:r>
            <a:endParaRPr b="1" sz="2600">
              <a:solidFill>
                <a:srgbClr val="C08B3F"/>
              </a:solidFill>
            </a:endParaRPr>
          </a:p>
        </p:txBody>
      </p:sp>
      <p:sp>
        <p:nvSpPr>
          <p:cNvPr id="264" name="Google Shape;264;p35"/>
          <p:cNvSpPr txBox="1"/>
          <p:nvPr/>
        </p:nvSpPr>
        <p:spPr>
          <a:xfrm>
            <a:off x="4712425" y="2272079"/>
            <a:ext cx="4046700" cy="1899900"/>
          </a:xfrm>
          <a:prstGeom prst="rect">
            <a:avLst/>
          </a:prstGeom>
          <a:noFill/>
          <a:ln>
            <a:noFill/>
          </a:ln>
        </p:spPr>
        <p:txBody>
          <a:bodyPr anchorCtr="0" anchor="t" bIns="45700" lIns="91425" spcFirstLastPara="1" rIns="91425" wrap="square" tIns="45700">
            <a:noAutofit/>
          </a:bodyPr>
          <a:lstStyle/>
          <a:p>
            <a:pPr indent="-368300" lvl="0" marL="457200" marR="0" rtl="0" algn="l">
              <a:lnSpc>
                <a:spcPct val="100000"/>
              </a:lnSpc>
              <a:spcBef>
                <a:spcPts val="0"/>
              </a:spcBef>
              <a:spcAft>
                <a:spcPts val="0"/>
              </a:spcAft>
              <a:buClr>
                <a:srgbClr val="174168"/>
              </a:buClr>
              <a:buSzPts val="2200"/>
              <a:buFont typeface="Calibri"/>
              <a:buChar char="➔"/>
            </a:pPr>
            <a:r>
              <a:rPr b="0" i="0" lang="en" sz="2200" u="none" cap="none" strike="noStrike">
                <a:solidFill>
                  <a:srgbClr val="174168"/>
                </a:solidFill>
                <a:latin typeface="Calibri"/>
                <a:ea typeface="Calibri"/>
                <a:cs typeface="Calibri"/>
                <a:sym typeface="Calibri"/>
              </a:rPr>
              <a:t>Pregnancy-related emergency conditions can be missed </a:t>
            </a:r>
            <a:endParaRPr/>
          </a:p>
          <a:p>
            <a:pPr indent="-368300" lvl="0" marL="457200" marR="0" rtl="0" algn="l">
              <a:lnSpc>
                <a:spcPct val="100000"/>
              </a:lnSpc>
              <a:spcBef>
                <a:spcPts val="0"/>
              </a:spcBef>
              <a:spcAft>
                <a:spcPts val="0"/>
              </a:spcAft>
              <a:buClr>
                <a:srgbClr val="174168"/>
              </a:buClr>
              <a:buSzPts val="2200"/>
              <a:buFont typeface="Calibri"/>
              <a:buChar char="➔"/>
            </a:pPr>
            <a:r>
              <a:rPr b="0" i="0" lang="en" sz="2200" u="none" cap="none" strike="noStrike">
                <a:solidFill>
                  <a:srgbClr val="174168"/>
                </a:solidFill>
                <a:latin typeface="Calibri"/>
                <a:ea typeface="Calibri"/>
                <a:cs typeface="Calibri"/>
                <a:sym typeface="Calibri"/>
              </a:rPr>
              <a:t>What could ensure patients report and clinicians make note of this information?</a:t>
            </a:r>
            <a:endParaRPr b="0" i="0" sz="2200" u="none" cap="none" strike="noStrike">
              <a:solidFill>
                <a:srgbClr val="174168"/>
              </a:solidFill>
              <a:latin typeface="Calibri"/>
              <a:ea typeface="Calibri"/>
              <a:cs typeface="Calibri"/>
              <a:sym typeface="Calibri"/>
            </a:endParaRPr>
          </a:p>
          <a:p>
            <a:pPr indent="-228600" lvl="0" marL="457200" marR="0" rtl="0" algn="l">
              <a:lnSpc>
                <a:spcPct val="100000"/>
              </a:lnSpc>
              <a:spcBef>
                <a:spcPts val="1000"/>
              </a:spcBef>
              <a:spcAft>
                <a:spcPts val="1000"/>
              </a:spcAft>
              <a:buClr>
                <a:srgbClr val="174168"/>
              </a:buClr>
              <a:buSzPts val="2200"/>
              <a:buFont typeface="Calibri"/>
              <a:buNone/>
            </a:pPr>
            <a:r>
              <a:t/>
            </a:r>
            <a:endParaRPr b="0" i="0" sz="2200" u="none" cap="none" strike="noStrike">
              <a:solidFill>
                <a:srgbClr val="174168"/>
              </a:solidFill>
              <a:latin typeface="Calibri"/>
              <a:ea typeface="Calibri"/>
              <a:cs typeface="Calibri"/>
              <a:sym typeface="Calibri"/>
            </a:endParaRPr>
          </a:p>
        </p:txBody>
      </p:sp>
      <p:sp>
        <p:nvSpPr>
          <p:cNvPr id="265" name="Google Shape;265;p35"/>
          <p:cNvSpPr txBox="1"/>
          <p:nvPr/>
        </p:nvSpPr>
        <p:spPr>
          <a:xfrm>
            <a:off x="4501771" y="5834375"/>
            <a:ext cx="3963600" cy="300000"/>
          </a:xfrm>
          <a:prstGeom prst="rect">
            <a:avLst/>
          </a:prstGeom>
          <a:noFill/>
          <a:ln>
            <a:noFill/>
          </a:ln>
        </p:spPr>
        <p:txBody>
          <a:bodyPr anchorCtr="0" anchor="t" bIns="91425" lIns="91425" spcFirstLastPara="1" rIns="91425" wrap="square" tIns="91425">
            <a:spAutoFit/>
          </a:bodyPr>
          <a:lstStyle/>
          <a:p>
            <a:pPr indent="0" lvl="0" marL="50800" marR="203200" rtl="0" algn="l">
              <a:lnSpc>
                <a:spcPct val="142857"/>
              </a:lnSpc>
              <a:spcBef>
                <a:spcPts val="0"/>
              </a:spcBef>
              <a:spcAft>
                <a:spcPts val="0"/>
              </a:spcAft>
              <a:buNone/>
            </a:pPr>
            <a:r>
              <a:rPr lang="en" sz="750">
                <a:solidFill>
                  <a:srgbClr val="444746"/>
                </a:solidFill>
                <a:latin typeface="Calibri"/>
                <a:ea typeface="Calibri"/>
                <a:cs typeface="Calibri"/>
                <a:sym typeface="Calibri"/>
              </a:rPr>
              <a:t>SIDM Patient Summit Conference Proceedings, Minneapolis, MN, October 2022.</a:t>
            </a:r>
            <a:endParaRPr sz="750">
              <a:solidFill>
                <a:srgbClr val="444746"/>
              </a:solidFill>
              <a:highlight>
                <a:srgbClr val="FFFFFF"/>
              </a:highlight>
              <a:latin typeface="Calibri"/>
              <a:ea typeface="Calibri"/>
              <a:cs typeface="Calibri"/>
              <a:sym typeface="Calibri"/>
            </a:endParaRPr>
          </a:p>
        </p:txBody>
      </p:sp>
      <p:pic>
        <p:nvPicPr>
          <p:cNvPr id="266" name="Google Shape;266;p35"/>
          <p:cNvPicPr preferRelativeResize="0"/>
          <p:nvPr>
            <p:ph idx="2" type="pic"/>
          </p:nvPr>
        </p:nvPicPr>
        <p:blipFill rotWithShape="1">
          <a:blip r:embed="rId3">
            <a:alphaModFix/>
          </a:blip>
          <a:srcRect b="0" l="26960" r="26960" t="0"/>
          <a:stretch/>
        </p:blipFill>
        <p:spPr>
          <a:xfrm>
            <a:off x="0" y="0"/>
            <a:ext cx="4260300" cy="6175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idx="4294967295" type="title"/>
          </p:nvPr>
        </p:nvSpPr>
        <p:spPr>
          <a:xfrm>
            <a:off x="4746700" y="922075"/>
            <a:ext cx="4331400" cy="12621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3A63"/>
              </a:buClr>
              <a:buSzPts val="3200"/>
              <a:buFont typeface="Trebuchet MS"/>
              <a:buNone/>
            </a:pPr>
            <a:r>
              <a:rPr b="1" lang="en" sz="2600">
                <a:solidFill>
                  <a:srgbClr val="C08B3F"/>
                </a:solidFill>
              </a:rPr>
              <a:t>Example 2: Removing Barriers to Patients Attending Follow-U</a:t>
            </a:r>
            <a:r>
              <a:rPr b="1" lang="en" sz="2600">
                <a:solidFill>
                  <a:srgbClr val="C08B3F"/>
                </a:solidFill>
              </a:rPr>
              <a:t>p</a:t>
            </a:r>
            <a:r>
              <a:rPr b="1" lang="en" sz="2600">
                <a:solidFill>
                  <a:srgbClr val="C08B3F"/>
                </a:solidFill>
              </a:rPr>
              <a:t> Appointments </a:t>
            </a:r>
            <a:endParaRPr b="1" sz="2600">
              <a:solidFill>
                <a:srgbClr val="C08B3F"/>
              </a:solidFill>
            </a:endParaRPr>
          </a:p>
        </p:txBody>
      </p:sp>
      <p:pic>
        <p:nvPicPr>
          <p:cNvPr id="272" name="Google Shape;272;p36"/>
          <p:cNvPicPr preferRelativeResize="0"/>
          <p:nvPr/>
        </p:nvPicPr>
        <p:blipFill rotWithShape="1">
          <a:blip r:embed="rId3">
            <a:alphaModFix/>
          </a:blip>
          <a:srcRect b="0" l="6820" r="0" t="23094"/>
          <a:stretch/>
        </p:blipFill>
        <p:spPr>
          <a:xfrm>
            <a:off x="0" y="0"/>
            <a:ext cx="4260302" cy="6185027"/>
          </a:xfrm>
          <a:prstGeom prst="rect">
            <a:avLst/>
          </a:prstGeom>
          <a:noFill/>
          <a:ln>
            <a:noFill/>
          </a:ln>
        </p:spPr>
      </p:pic>
      <p:sp>
        <p:nvSpPr>
          <p:cNvPr id="273" name="Google Shape;273;p36"/>
          <p:cNvSpPr txBox="1"/>
          <p:nvPr/>
        </p:nvSpPr>
        <p:spPr>
          <a:xfrm>
            <a:off x="4746700" y="2446361"/>
            <a:ext cx="4046700" cy="2435400"/>
          </a:xfrm>
          <a:prstGeom prst="rect">
            <a:avLst/>
          </a:prstGeom>
          <a:noFill/>
          <a:ln>
            <a:noFill/>
          </a:ln>
        </p:spPr>
        <p:txBody>
          <a:bodyPr anchorCtr="0" anchor="t" bIns="45700" lIns="91425" spcFirstLastPara="1" rIns="91425" wrap="square" tIns="45700">
            <a:noAutofit/>
          </a:bodyPr>
          <a:lstStyle/>
          <a:p>
            <a:pPr indent="-368300" lvl="0" marL="457200" marR="0" rtl="0" algn="l">
              <a:spcBef>
                <a:spcPts val="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Missing follow up appointment can lead to diagnostic delays</a:t>
            </a:r>
            <a:endParaRPr sz="2200">
              <a:solidFill>
                <a:srgbClr val="174168"/>
              </a:solidFill>
              <a:latin typeface="Calibri"/>
              <a:ea typeface="Calibri"/>
              <a:cs typeface="Calibri"/>
              <a:sym typeface="Calibri"/>
            </a:endParaRPr>
          </a:p>
          <a:p>
            <a:pPr indent="-368300" lvl="0" marL="457200" marR="0" rtl="0" algn="l">
              <a:spcBef>
                <a:spcPts val="100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Are reminders enough for follow-up with patients?</a:t>
            </a:r>
            <a:endParaRPr sz="2200">
              <a:solidFill>
                <a:srgbClr val="174168"/>
              </a:solidFill>
              <a:latin typeface="Calibri"/>
              <a:ea typeface="Calibri"/>
              <a:cs typeface="Calibri"/>
              <a:sym typeface="Calibri"/>
            </a:endParaRPr>
          </a:p>
          <a:p>
            <a:pPr indent="-368300" lvl="0" marL="457200" marR="0" rtl="0" algn="l">
              <a:spcBef>
                <a:spcPts val="1000"/>
              </a:spcBef>
              <a:spcAft>
                <a:spcPts val="0"/>
              </a:spcAft>
              <a:buClr>
                <a:srgbClr val="174168"/>
              </a:buClr>
              <a:buSzPts val="2200"/>
              <a:buFont typeface="Calibri"/>
              <a:buChar char="➔"/>
            </a:pPr>
            <a:r>
              <a:rPr lang="en" sz="2200">
                <a:solidFill>
                  <a:srgbClr val="174168"/>
                </a:solidFill>
                <a:latin typeface="Calibri"/>
                <a:ea typeface="Calibri"/>
                <a:cs typeface="Calibri"/>
                <a:sym typeface="Calibri"/>
              </a:rPr>
              <a:t>What are the real barriers? </a:t>
            </a:r>
            <a:endParaRPr sz="2200">
              <a:solidFill>
                <a:srgbClr val="174168"/>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37"/>
          <p:cNvSpPr txBox="1"/>
          <p:nvPr>
            <p:ph idx="4294967295" type="title"/>
          </p:nvPr>
        </p:nvSpPr>
        <p:spPr>
          <a:xfrm>
            <a:off x="4813275" y="712675"/>
            <a:ext cx="4330800" cy="1047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100"/>
              <a:buFont typeface="Trebuchet MS"/>
              <a:buNone/>
            </a:pPr>
            <a:r>
              <a:rPr b="1" lang="en" sz="3000">
                <a:solidFill>
                  <a:srgbClr val="C08B3F"/>
                </a:solidFill>
              </a:rPr>
              <a:t>Let’s review what we’ve discussed</a:t>
            </a:r>
            <a:endParaRPr b="1" sz="3000">
              <a:solidFill>
                <a:srgbClr val="C08B3F"/>
              </a:solidFill>
            </a:endParaRPr>
          </a:p>
        </p:txBody>
      </p:sp>
      <p:sp>
        <p:nvSpPr>
          <p:cNvPr id="279" name="Google Shape;279;p37"/>
          <p:cNvSpPr txBox="1"/>
          <p:nvPr/>
        </p:nvSpPr>
        <p:spPr>
          <a:xfrm>
            <a:off x="4813275" y="1952425"/>
            <a:ext cx="4330800" cy="3016500"/>
          </a:xfrm>
          <a:prstGeom prst="rect">
            <a:avLst/>
          </a:prstGeom>
          <a:noFill/>
          <a:ln>
            <a:noFill/>
          </a:ln>
        </p:spPr>
        <p:txBody>
          <a:bodyPr anchorCtr="0" anchor="t" bIns="45700" lIns="91425" spcFirstLastPara="1" rIns="91425" wrap="square" tIns="45700">
            <a:noAutofit/>
          </a:bodyPr>
          <a:lstStyle/>
          <a:p>
            <a:pPr indent="-361950" lvl="0" marL="457200" marR="0" rtl="0" algn="l">
              <a:spcBef>
                <a:spcPts val="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Concept of </a:t>
            </a:r>
            <a:r>
              <a:rPr lang="en" sz="2100">
                <a:solidFill>
                  <a:srgbClr val="174168"/>
                </a:solidFill>
                <a:latin typeface="Calibri"/>
                <a:ea typeface="Calibri"/>
                <a:cs typeface="Calibri"/>
                <a:sym typeface="Calibri"/>
              </a:rPr>
              <a:t> “Patient and Family Engagement”</a:t>
            </a:r>
            <a:endParaRPr sz="2100">
              <a:solidFill>
                <a:srgbClr val="174168"/>
              </a:solidFill>
              <a:latin typeface="Calibri"/>
              <a:ea typeface="Calibri"/>
              <a:cs typeface="Calibri"/>
              <a:sym typeface="Calibri"/>
            </a:endParaRPr>
          </a:p>
          <a:p>
            <a:pPr indent="-361950" lvl="0" marL="457200" marR="0" rtl="0" algn="l">
              <a:spcBef>
                <a:spcPts val="100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Your experiences with the concept</a:t>
            </a:r>
            <a:endParaRPr sz="2100">
              <a:solidFill>
                <a:srgbClr val="174168"/>
              </a:solidFill>
              <a:latin typeface="Calibri"/>
              <a:ea typeface="Calibri"/>
              <a:cs typeface="Calibri"/>
              <a:sym typeface="Calibri"/>
            </a:endParaRPr>
          </a:p>
          <a:p>
            <a:pPr indent="-361950" lvl="0" marL="457200" marR="0" rtl="0" algn="l">
              <a:spcBef>
                <a:spcPts val="1000"/>
              </a:spcBef>
              <a:spcAft>
                <a:spcPts val="0"/>
              </a:spcAft>
              <a:buClr>
                <a:srgbClr val="174168"/>
              </a:buClr>
              <a:buSzPts val="2100"/>
              <a:buFont typeface="Calibri"/>
              <a:buChar char="➔"/>
            </a:pPr>
            <a:r>
              <a:rPr lang="en" sz="2100">
                <a:solidFill>
                  <a:srgbClr val="174168"/>
                </a:solidFill>
                <a:latin typeface="Calibri"/>
                <a:ea typeface="Calibri"/>
                <a:cs typeface="Calibri"/>
                <a:sym typeface="Calibri"/>
              </a:rPr>
              <a:t>Type A and Type B engagement</a:t>
            </a:r>
            <a:endParaRPr sz="2100">
              <a:solidFill>
                <a:srgbClr val="174168"/>
              </a:solidFill>
              <a:latin typeface="Calibri"/>
              <a:ea typeface="Calibri"/>
              <a:cs typeface="Calibri"/>
              <a:sym typeface="Calibri"/>
            </a:endParaRPr>
          </a:p>
          <a:p>
            <a:pPr indent="-361950" lvl="0" marL="457200" marR="0" rtl="0" algn="l">
              <a:spcBef>
                <a:spcPts val="1000"/>
              </a:spcBef>
              <a:spcAft>
                <a:spcPts val="1000"/>
              </a:spcAft>
              <a:buClr>
                <a:srgbClr val="174168"/>
              </a:buClr>
              <a:buSzPts val="2100"/>
              <a:buFont typeface="Calibri"/>
              <a:buChar char="➔"/>
            </a:pPr>
            <a:r>
              <a:rPr lang="en" sz="2100">
                <a:solidFill>
                  <a:srgbClr val="174168"/>
                </a:solidFill>
                <a:latin typeface="Calibri"/>
                <a:ea typeface="Calibri"/>
                <a:cs typeface="Calibri"/>
                <a:sym typeface="Calibri"/>
              </a:rPr>
              <a:t>Why engagement is so important?</a:t>
            </a:r>
            <a:endParaRPr sz="2100">
              <a:solidFill>
                <a:srgbClr val="174168"/>
              </a:solidFill>
              <a:latin typeface="Calibri"/>
              <a:ea typeface="Calibri"/>
              <a:cs typeface="Calibri"/>
              <a:sym typeface="Calibri"/>
            </a:endParaRPr>
          </a:p>
        </p:txBody>
      </p:sp>
      <p:pic>
        <p:nvPicPr>
          <p:cNvPr id="280" name="Google Shape;280;p37"/>
          <p:cNvPicPr preferRelativeResize="0"/>
          <p:nvPr/>
        </p:nvPicPr>
        <p:blipFill rotWithShape="1">
          <a:blip r:embed="rId3">
            <a:alphaModFix/>
          </a:blip>
          <a:srcRect b="838" l="0" r="0" t="21491"/>
          <a:stretch/>
        </p:blipFill>
        <p:spPr>
          <a:xfrm>
            <a:off x="0" y="0"/>
            <a:ext cx="4260300" cy="6167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txBox="1"/>
          <p:nvPr/>
        </p:nvSpPr>
        <p:spPr>
          <a:xfrm>
            <a:off x="771375" y="2628600"/>
            <a:ext cx="7861200" cy="954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000">
                <a:solidFill>
                  <a:srgbClr val="003A63"/>
                </a:solidFill>
                <a:latin typeface="Calibri"/>
                <a:ea typeface="Calibri"/>
                <a:cs typeface="Calibri"/>
                <a:sym typeface="Calibri"/>
              </a:rPr>
              <a:t>Thank You!</a:t>
            </a:r>
            <a:endParaRPr sz="5000">
              <a:solidFill>
                <a:srgbClr val="003A63"/>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3"/>
          <p:cNvPicPr preferRelativeResize="0"/>
          <p:nvPr/>
        </p:nvPicPr>
        <p:blipFill>
          <a:blip r:embed="rId3">
            <a:alphaModFix amt="79000"/>
          </a:blip>
          <a:stretch>
            <a:fillRect/>
          </a:stretch>
        </p:blipFill>
        <p:spPr>
          <a:xfrm>
            <a:off x="0" y="-194275"/>
            <a:ext cx="9144000" cy="6377976"/>
          </a:xfrm>
          <a:prstGeom prst="rect">
            <a:avLst/>
          </a:prstGeom>
          <a:noFill/>
          <a:ln>
            <a:noFill/>
          </a:ln>
        </p:spPr>
      </p:pic>
      <p:sp>
        <p:nvSpPr>
          <p:cNvPr id="158" name="Google Shape;158;p23"/>
          <p:cNvSpPr/>
          <p:nvPr/>
        </p:nvSpPr>
        <p:spPr>
          <a:xfrm>
            <a:off x="871975" y="2425800"/>
            <a:ext cx="7792500" cy="1324500"/>
          </a:xfrm>
          <a:prstGeom prst="roundRect">
            <a:avLst>
              <a:gd fmla="val 16667" name="adj"/>
            </a:avLst>
          </a:prstGeom>
          <a:solidFill>
            <a:srgbClr val="E7AE3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3400">
                <a:solidFill>
                  <a:srgbClr val="013863"/>
                </a:solidFill>
                <a:latin typeface="Calibri"/>
                <a:ea typeface="Calibri"/>
                <a:cs typeface="Calibri"/>
                <a:sym typeface="Calibri"/>
              </a:rPr>
              <a:t>What is Patient and Family Engagement?</a:t>
            </a:r>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p:nvPr/>
        </p:nvSpPr>
        <p:spPr>
          <a:xfrm>
            <a:off x="757647" y="1018903"/>
            <a:ext cx="3592200" cy="1436700"/>
          </a:xfrm>
          <a:prstGeom prst="wedgeRoundRectCallout">
            <a:avLst>
              <a:gd fmla="val -20833" name="adj1"/>
              <a:gd fmla="val 62500" name="adj2"/>
              <a:gd fmla="val 0" name="adj3"/>
            </a:avLst>
          </a:prstGeom>
          <a:solidFill>
            <a:srgbClr val="E7AE3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Have you heard the phrase “Patient and Family Engagement”? </a:t>
            </a:r>
            <a:r>
              <a:rPr i="0" lang="en" sz="2100">
                <a:solidFill>
                  <a:srgbClr val="000000"/>
                </a:solidFill>
                <a:latin typeface="Calibri"/>
                <a:ea typeface="Calibri"/>
                <a:cs typeface="Calibri"/>
                <a:sym typeface="Calibri"/>
              </a:rPr>
              <a:t>​</a:t>
            </a:r>
            <a:endParaRPr sz="2100">
              <a:solidFill>
                <a:schemeClr val="lt1"/>
              </a:solidFill>
              <a:latin typeface="Calibri"/>
              <a:ea typeface="Calibri"/>
              <a:cs typeface="Calibri"/>
              <a:sym typeface="Calibri"/>
            </a:endParaRPr>
          </a:p>
        </p:txBody>
      </p:sp>
      <p:sp>
        <p:nvSpPr>
          <p:cNvPr id="164" name="Google Shape;164;p24"/>
          <p:cNvSpPr/>
          <p:nvPr/>
        </p:nvSpPr>
        <p:spPr>
          <a:xfrm>
            <a:off x="4794070" y="2455817"/>
            <a:ext cx="3592200" cy="1436700"/>
          </a:xfrm>
          <a:prstGeom prst="wedgeRoundRectCallout">
            <a:avLst>
              <a:gd fmla="val -20833" name="adj1"/>
              <a:gd fmla="val 62500" name="adj2"/>
              <a:gd fmla="val 0" name="adj3"/>
            </a:avLst>
          </a:prstGeom>
          <a:solidFill>
            <a:srgbClr val="50C3D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What does the phrase mean to you? </a:t>
            </a:r>
            <a:r>
              <a:rPr i="0" lang="en" sz="2100">
                <a:solidFill>
                  <a:srgbClr val="000000"/>
                </a:solidFill>
                <a:latin typeface="Calibri"/>
                <a:ea typeface="Calibri"/>
                <a:cs typeface="Calibri"/>
                <a:sym typeface="Calibri"/>
              </a:rPr>
              <a:t>​</a:t>
            </a:r>
            <a:endParaRPr sz="2100">
              <a:solidFill>
                <a:srgbClr val="000000"/>
              </a:solidFill>
              <a:latin typeface="Calibri"/>
              <a:ea typeface="Calibri"/>
              <a:cs typeface="Calibri"/>
              <a:sym typeface="Calibri"/>
            </a:endParaRPr>
          </a:p>
        </p:txBody>
      </p:sp>
      <p:sp>
        <p:nvSpPr>
          <p:cNvPr id="165" name="Google Shape;165;p24"/>
          <p:cNvSpPr/>
          <p:nvPr/>
        </p:nvSpPr>
        <p:spPr>
          <a:xfrm>
            <a:off x="757647" y="3892628"/>
            <a:ext cx="3592200" cy="1436700"/>
          </a:xfrm>
          <a:prstGeom prst="wedgeRoundRectCallout">
            <a:avLst>
              <a:gd fmla="val -20833" name="adj1"/>
              <a:gd fmla="val 62500" name="adj2"/>
              <a:gd fmla="val 0" name="adj3"/>
            </a:avLst>
          </a:prstGeom>
          <a:solidFill>
            <a:srgbClr val="973272"/>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i="0" lang="en" sz="2100" u="none" strike="noStrike">
                <a:solidFill>
                  <a:srgbClr val="000000"/>
                </a:solidFill>
                <a:latin typeface="Calibri"/>
                <a:ea typeface="Calibri"/>
                <a:cs typeface="Calibri"/>
                <a:sym typeface="Calibri"/>
              </a:rPr>
              <a:t>Have you been involved in Patient and Family Engagement activities?</a:t>
            </a:r>
            <a:r>
              <a:rPr i="0" lang="en" sz="2100">
                <a:solidFill>
                  <a:srgbClr val="000000"/>
                </a:solidFill>
                <a:latin typeface="Calibri"/>
                <a:ea typeface="Calibri"/>
                <a:cs typeface="Calibri"/>
                <a:sym typeface="Calibri"/>
              </a:rPr>
              <a:t>​</a:t>
            </a:r>
            <a:endParaRPr sz="210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nvSpPr>
        <p:spPr>
          <a:xfrm>
            <a:off x="6307046" y="579250"/>
            <a:ext cx="24177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661F57"/>
                </a:solidFill>
                <a:latin typeface="Calibri"/>
                <a:ea typeface="Calibri"/>
                <a:cs typeface="Calibri"/>
                <a:sym typeface="Calibri"/>
              </a:rPr>
              <a:t>Shared decision-making</a:t>
            </a:r>
            <a:endParaRPr b="1" sz="1600">
              <a:latin typeface="Calibri"/>
              <a:ea typeface="Calibri"/>
              <a:cs typeface="Calibri"/>
              <a:sym typeface="Calibri"/>
            </a:endParaRPr>
          </a:p>
        </p:txBody>
      </p:sp>
      <p:sp>
        <p:nvSpPr>
          <p:cNvPr id="171" name="Google Shape;171;p25"/>
          <p:cNvSpPr txBox="1"/>
          <p:nvPr/>
        </p:nvSpPr>
        <p:spPr>
          <a:xfrm>
            <a:off x="5773352" y="1378419"/>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Patient faculty members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teaching medical students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2" name="Google Shape;172;p25"/>
          <p:cNvSpPr txBox="1"/>
          <p:nvPr/>
        </p:nvSpPr>
        <p:spPr>
          <a:xfrm>
            <a:off x="4482512" y="1006744"/>
            <a:ext cx="21534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D49E31"/>
                </a:solidFill>
                <a:latin typeface="Calibri"/>
                <a:ea typeface="Calibri"/>
                <a:cs typeface="Calibri"/>
                <a:sym typeface="Calibri"/>
              </a:rPr>
              <a:t>Advocating for policy</a:t>
            </a:r>
            <a:endParaRPr b="1" sz="1600">
              <a:latin typeface="Calibri"/>
              <a:ea typeface="Calibri"/>
              <a:cs typeface="Calibri"/>
              <a:sym typeface="Calibri"/>
            </a:endParaRPr>
          </a:p>
        </p:txBody>
      </p:sp>
      <p:sp>
        <p:nvSpPr>
          <p:cNvPr id="173" name="Google Shape;173;p25"/>
          <p:cNvSpPr txBox="1"/>
          <p:nvPr/>
        </p:nvSpPr>
        <p:spPr>
          <a:xfrm>
            <a:off x="4030785" y="2157706"/>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493AA4"/>
                </a:solidFill>
                <a:latin typeface="Calibri"/>
                <a:ea typeface="Calibri"/>
                <a:cs typeface="Calibri"/>
                <a:sym typeface="Calibri"/>
              </a:rPr>
              <a:t>Using patient-friendly language in hospital discharge instructions</a:t>
            </a:r>
            <a:r>
              <a:rPr b="1" i="0" lang="en" sz="1600">
                <a:solidFill>
                  <a:srgbClr val="493AA4"/>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4" name="Google Shape;174;p25"/>
          <p:cNvSpPr txBox="1"/>
          <p:nvPr/>
        </p:nvSpPr>
        <p:spPr>
          <a:xfrm>
            <a:off x="5411380" y="3041204"/>
            <a:ext cx="3485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13863"/>
                </a:solidFill>
                <a:latin typeface="Calibri"/>
                <a:ea typeface="Calibri"/>
                <a:cs typeface="Calibri"/>
                <a:sym typeface="Calibri"/>
              </a:rPr>
              <a:t>Educational materials for patients</a:t>
            </a:r>
            <a:r>
              <a:rPr b="1" i="0" lang="en" sz="1600">
                <a:solidFill>
                  <a:srgbClr val="013863"/>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5" name="Google Shape;175;p25"/>
          <p:cNvSpPr txBox="1"/>
          <p:nvPr/>
        </p:nvSpPr>
        <p:spPr>
          <a:xfrm>
            <a:off x="3034848" y="3565244"/>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Easy-to-use online patient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medical record portals</a:t>
            </a:r>
            <a:r>
              <a:rPr b="1" i="0" lang="en" sz="1600">
                <a:solidFill>
                  <a:srgbClr val="95754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176" name="Google Shape;176;p25"/>
          <p:cNvSpPr txBox="1"/>
          <p:nvPr/>
        </p:nvSpPr>
        <p:spPr>
          <a:xfrm>
            <a:off x="4908972" y="4413982"/>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Pushing to pass laws to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improve access to healthcare</a:t>
            </a:r>
            <a:r>
              <a:rPr b="1" i="0" lang="en" sz="1600">
                <a:solidFill>
                  <a:srgbClr val="7030A0"/>
                </a:solidFill>
                <a:latin typeface="Calibri"/>
                <a:ea typeface="Calibri"/>
                <a:cs typeface="Calibri"/>
                <a:sym typeface="Calibri"/>
              </a:rPr>
              <a:t>​</a:t>
            </a:r>
            <a:endParaRPr b="1" sz="1600">
              <a:solidFill>
                <a:srgbClr val="7030A0"/>
              </a:solidFill>
              <a:latin typeface="Calibri"/>
              <a:ea typeface="Calibri"/>
              <a:cs typeface="Calibri"/>
              <a:sym typeface="Calibri"/>
            </a:endParaRPr>
          </a:p>
        </p:txBody>
      </p:sp>
      <p:sp>
        <p:nvSpPr>
          <p:cNvPr id="177" name="Google Shape;177;p25"/>
          <p:cNvSpPr txBox="1"/>
          <p:nvPr/>
        </p:nvSpPr>
        <p:spPr>
          <a:xfrm>
            <a:off x="3248980" y="5262688"/>
            <a:ext cx="5048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Flexible hospital visiting hours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pic>
        <p:nvPicPr>
          <p:cNvPr id="178" name="Google Shape;178;p25"/>
          <p:cNvPicPr preferRelativeResize="0"/>
          <p:nvPr/>
        </p:nvPicPr>
        <p:blipFill rotWithShape="1">
          <a:blip r:embed="rId3">
            <a:alphaModFix/>
          </a:blip>
          <a:srcRect b="0" l="40859" r="13493" t="0"/>
          <a:stretch/>
        </p:blipFill>
        <p:spPr>
          <a:xfrm>
            <a:off x="0" y="0"/>
            <a:ext cx="4083302" cy="6180676"/>
          </a:xfrm>
          <a:prstGeom prst="rect">
            <a:avLst/>
          </a:prstGeom>
          <a:noFill/>
          <a:ln>
            <a:noFill/>
          </a:ln>
        </p:spPr>
      </p:pic>
      <p:sp>
        <p:nvSpPr>
          <p:cNvPr id="179" name="Google Shape;179;p25"/>
          <p:cNvSpPr/>
          <p:nvPr/>
        </p:nvSpPr>
        <p:spPr>
          <a:xfrm>
            <a:off x="741225" y="3455867"/>
            <a:ext cx="2743200" cy="5868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chemeClr val="dk1"/>
                </a:solidFill>
                <a:latin typeface="Calibri"/>
                <a:ea typeface="Calibri"/>
                <a:cs typeface="Calibri"/>
                <a:sym typeface="Calibri"/>
              </a:rPr>
              <a:t>Examples of PFE outcomes</a:t>
            </a:r>
            <a:endParaRPr b="1"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6"/>
          <p:cNvSpPr txBox="1"/>
          <p:nvPr>
            <p:ph idx="1" type="subTitle"/>
          </p:nvPr>
        </p:nvSpPr>
        <p:spPr>
          <a:xfrm flipH="1">
            <a:off x="342888" y="1022867"/>
            <a:ext cx="8458200" cy="4059900"/>
          </a:xfrm>
          <a:prstGeom prst="rect">
            <a:avLst/>
          </a:prstGeom>
        </p:spPr>
        <p:txBody>
          <a:bodyPr anchorCtr="0" anchor="t" bIns="45700" lIns="91425" spcFirstLastPara="1" rIns="91425" wrap="square" tIns="45700">
            <a:normAutofit/>
          </a:bodyPr>
          <a:lstStyle/>
          <a:p>
            <a:pPr indent="0" lvl="0" marL="0" rtl="0" algn="just">
              <a:lnSpc>
                <a:spcPct val="89444"/>
              </a:lnSpc>
              <a:spcBef>
                <a:spcPts val="0"/>
              </a:spcBef>
              <a:spcAft>
                <a:spcPts val="0"/>
              </a:spcAft>
              <a:buClr>
                <a:schemeClr val="dk1"/>
              </a:buClr>
              <a:buFont typeface="Arial"/>
              <a:buNone/>
            </a:pPr>
            <a:r>
              <a:rPr lang="en" sz="2200">
                <a:solidFill>
                  <a:srgbClr val="205D84"/>
                </a:solidFill>
              </a:rPr>
              <a:t>PFE is defined </a:t>
            </a:r>
            <a:r>
              <a:rPr lang="en" sz="2200">
                <a:solidFill>
                  <a:srgbClr val="205D84"/>
                </a:solidFill>
              </a:rPr>
              <a:t>as</a:t>
            </a:r>
            <a:r>
              <a:rPr lang="en" sz="2200">
                <a:solidFill>
                  <a:srgbClr val="205D84"/>
                </a:solidFill>
              </a:rPr>
              <a:t>;</a:t>
            </a:r>
            <a:endParaRPr sz="2200">
              <a:solidFill>
                <a:srgbClr val="205D84"/>
              </a:solidFill>
            </a:endParaRPr>
          </a:p>
          <a:p>
            <a:pPr indent="0" lvl="0" marL="0" rtl="0" algn="just">
              <a:lnSpc>
                <a:spcPct val="89444"/>
              </a:lnSpc>
              <a:spcBef>
                <a:spcPts val="0"/>
              </a:spcBef>
              <a:spcAft>
                <a:spcPts val="0"/>
              </a:spcAft>
              <a:buClr>
                <a:schemeClr val="dk1"/>
              </a:buClr>
              <a:buFont typeface="Arial"/>
              <a:buNone/>
            </a:pPr>
            <a:r>
              <a:t/>
            </a:r>
            <a:endParaRPr sz="2200">
              <a:solidFill>
                <a:srgbClr val="205D84"/>
              </a:solidFill>
            </a:endParaRPr>
          </a:p>
          <a:p>
            <a:pPr indent="0" lvl="0" marL="0" rtl="0" algn="ctr">
              <a:lnSpc>
                <a:spcPct val="100000"/>
              </a:lnSpc>
              <a:spcBef>
                <a:spcPts val="0"/>
              </a:spcBef>
              <a:spcAft>
                <a:spcPts val="0"/>
              </a:spcAft>
              <a:buClr>
                <a:schemeClr val="dk1"/>
              </a:buClr>
              <a:buFont typeface="Arial"/>
              <a:buNone/>
            </a:pPr>
            <a:r>
              <a:rPr lang="en" sz="2200">
                <a:solidFill>
                  <a:srgbClr val="205D84"/>
                </a:solidFill>
              </a:rPr>
              <a:t>“ Patients, families, their representatives, and health professionals working in active partnership at various levels across the health care system – direct care, organizational design and governance, and policymaking, to improve health and healthcare.”</a:t>
            </a:r>
            <a:endParaRPr sz="2200">
              <a:solidFill>
                <a:srgbClr val="205D84"/>
              </a:solidFill>
            </a:endParaRPr>
          </a:p>
          <a:p>
            <a:pPr indent="0" lvl="0" marL="0" rtl="0" algn="l">
              <a:spcBef>
                <a:spcPts val="1000"/>
              </a:spcBef>
              <a:spcAft>
                <a:spcPts val="0"/>
              </a:spcAft>
              <a:buNone/>
            </a:pPr>
            <a:r>
              <a:t/>
            </a:r>
            <a:endParaRPr sz="2200">
              <a:solidFill>
                <a:srgbClr val="205D84"/>
              </a:solidFill>
            </a:endParaRPr>
          </a:p>
        </p:txBody>
      </p:sp>
      <p:sp>
        <p:nvSpPr>
          <p:cNvPr id="185" name="Google Shape;185;p26"/>
          <p:cNvSpPr/>
          <p:nvPr/>
        </p:nvSpPr>
        <p:spPr>
          <a:xfrm>
            <a:off x="1231975" y="3790700"/>
            <a:ext cx="417951" cy="356090"/>
          </a:xfrm>
          <a:custGeom>
            <a:rect b="b" l="l" r="r" t="t"/>
            <a:pathLst>
              <a:path extrusionOk="0" h="611313" w="960806">
                <a:moveTo>
                  <a:pt x="0" y="0"/>
                </a:moveTo>
                <a:lnTo>
                  <a:pt x="960806" y="0"/>
                </a:lnTo>
                <a:lnTo>
                  <a:pt x="960806" y="611314"/>
                </a:lnTo>
                <a:lnTo>
                  <a:pt x="0" y="6113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26"/>
          <p:cNvSpPr txBox="1"/>
          <p:nvPr/>
        </p:nvSpPr>
        <p:spPr>
          <a:xfrm>
            <a:off x="1741621" y="3737892"/>
            <a:ext cx="19566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Shared </a:t>
            </a:r>
            <a:endParaRPr/>
          </a:p>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Decision-Making</a:t>
            </a:r>
            <a:endParaRPr/>
          </a:p>
        </p:txBody>
      </p:sp>
      <p:sp>
        <p:nvSpPr>
          <p:cNvPr id="187" name="Google Shape;187;p26"/>
          <p:cNvSpPr/>
          <p:nvPr/>
        </p:nvSpPr>
        <p:spPr>
          <a:xfrm>
            <a:off x="3594859" y="3790579"/>
            <a:ext cx="312537" cy="356322"/>
          </a:xfrm>
          <a:custGeom>
            <a:rect b="b" l="l" r="r" t="t"/>
            <a:pathLst>
              <a:path extrusionOk="0" h="853466" w="874229">
                <a:moveTo>
                  <a:pt x="0" y="0"/>
                </a:moveTo>
                <a:lnTo>
                  <a:pt x="874229" y="0"/>
                </a:lnTo>
                <a:lnTo>
                  <a:pt x="874229" y="853467"/>
                </a:lnTo>
                <a:lnTo>
                  <a:pt x="0" y="8534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6"/>
          <p:cNvSpPr txBox="1"/>
          <p:nvPr/>
        </p:nvSpPr>
        <p:spPr>
          <a:xfrm>
            <a:off x="4042381" y="3737892"/>
            <a:ext cx="19566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Policy Change</a:t>
            </a:r>
            <a:endParaRPr/>
          </a:p>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Advocacy</a:t>
            </a:r>
            <a:endParaRPr/>
          </a:p>
        </p:txBody>
      </p:sp>
      <p:sp>
        <p:nvSpPr>
          <p:cNvPr id="189" name="Google Shape;189;p26"/>
          <p:cNvSpPr/>
          <p:nvPr/>
        </p:nvSpPr>
        <p:spPr>
          <a:xfrm>
            <a:off x="5770075" y="3725030"/>
            <a:ext cx="391180" cy="487393"/>
          </a:xfrm>
          <a:custGeom>
            <a:rect b="b" l="l" r="r" t="t"/>
            <a:pathLst>
              <a:path extrusionOk="0" h="994679" w="931382">
                <a:moveTo>
                  <a:pt x="0" y="0"/>
                </a:moveTo>
                <a:lnTo>
                  <a:pt x="931382" y="0"/>
                </a:lnTo>
                <a:lnTo>
                  <a:pt x="931382" y="994679"/>
                </a:lnTo>
                <a:lnTo>
                  <a:pt x="0" y="9946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26"/>
          <p:cNvSpPr txBox="1"/>
          <p:nvPr/>
        </p:nvSpPr>
        <p:spPr>
          <a:xfrm>
            <a:off x="6243510" y="3737880"/>
            <a:ext cx="1316100" cy="461700"/>
          </a:xfrm>
          <a:prstGeom prst="rect">
            <a:avLst/>
          </a:prstGeom>
          <a:noFill/>
          <a:ln>
            <a:noFill/>
          </a:ln>
        </p:spPr>
        <p:txBody>
          <a:bodyPr anchorCtr="0" anchor="t" bIns="0" lIns="0" spcFirstLastPara="1" rIns="0" wrap="square" tIns="0">
            <a:spAutoFit/>
          </a:bodyPr>
          <a:lstStyle/>
          <a:p>
            <a:pPr indent="0" lvl="0" marL="0" marR="0" rtl="0" algn="l">
              <a:lnSpc>
                <a:spcPct val="93750"/>
              </a:lnSpc>
              <a:spcBef>
                <a:spcPts val="0"/>
              </a:spcBef>
              <a:spcAft>
                <a:spcPts val="0"/>
              </a:spcAft>
              <a:buNone/>
            </a:pPr>
            <a:r>
              <a:rPr lang="en" sz="1600">
                <a:solidFill>
                  <a:srgbClr val="034F89"/>
                </a:solidFill>
                <a:latin typeface="Arial"/>
                <a:ea typeface="Arial"/>
                <a:cs typeface="Arial"/>
                <a:sym typeface="Arial"/>
              </a:rPr>
              <a:t>Educational Empowerment</a:t>
            </a:r>
            <a:endParaRPr/>
          </a:p>
        </p:txBody>
      </p:sp>
      <p:sp>
        <p:nvSpPr>
          <p:cNvPr id="191" name="Google Shape;191;p26"/>
          <p:cNvSpPr txBox="1"/>
          <p:nvPr/>
        </p:nvSpPr>
        <p:spPr>
          <a:xfrm>
            <a:off x="-12" y="5687875"/>
            <a:ext cx="5922000" cy="465000"/>
          </a:xfrm>
          <a:prstGeom prst="rect">
            <a:avLst/>
          </a:prstGeom>
          <a:noFill/>
          <a:ln>
            <a:noFill/>
          </a:ln>
        </p:spPr>
        <p:txBody>
          <a:bodyPr anchorCtr="0" anchor="t" bIns="91425" lIns="91425" spcFirstLastPara="1" rIns="91425" wrap="square" tIns="91425">
            <a:spAutoFit/>
          </a:bodyPr>
          <a:lstStyle/>
          <a:p>
            <a:pPr indent="0" lvl="0" marL="50800" marR="203200" rtl="0" algn="l">
              <a:lnSpc>
                <a:spcPct val="142857"/>
              </a:lnSpc>
              <a:spcBef>
                <a:spcPts val="0"/>
              </a:spcBef>
              <a:spcAft>
                <a:spcPts val="0"/>
              </a:spcAft>
              <a:buNone/>
            </a:pPr>
            <a:r>
              <a:rPr lang="en" sz="750">
                <a:solidFill>
                  <a:srgbClr val="444746"/>
                </a:solidFill>
                <a:highlight>
                  <a:srgbClr val="FFFFFF"/>
                </a:highlight>
                <a:latin typeface="Calibri"/>
                <a:ea typeface="Calibri"/>
                <a:cs typeface="Calibri"/>
                <a:sym typeface="Calibri"/>
              </a:rPr>
              <a:t>Carman KL, et al. Patient and family engagement: a framework for understanding the elements and developing interventions </a:t>
            </a:r>
            <a:endParaRPr sz="750">
              <a:solidFill>
                <a:srgbClr val="444746"/>
              </a:solidFill>
              <a:highlight>
                <a:srgbClr val="FFFFFF"/>
              </a:highlight>
              <a:latin typeface="Calibri"/>
              <a:ea typeface="Calibri"/>
              <a:cs typeface="Calibri"/>
              <a:sym typeface="Calibri"/>
            </a:endParaRPr>
          </a:p>
          <a:p>
            <a:pPr indent="0" lvl="0" marL="50800" marR="203200" rtl="0" algn="l">
              <a:lnSpc>
                <a:spcPct val="142857"/>
              </a:lnSpc>
              <a:spcBef>
                <a:spcPts val="0"/>
              </a:spcBef>
              <a:spcAft>
                <a:spcPts val="0"/>
              </a:spcAft>
              <a:buNone/>
            </a:pPr>
            <a:r>
              <a:rPr lang="en" sz="750">
                <a:solidFill>
                  <a:srgbClr val="444746"/>
                </a:solidFill>
                <a:highlight>
                  <a:srgbClr val="FFFFFF"/>
                </a:highlight>
                <a:latin typeface="Calibri"/>
                <a:ea typeface="Calibri"/>
                <a:cs typeface="Calibri"/>
                <a:sym typeface="Calibri"/>
              </a:rPr>
              <a:t>and policies. Health Aff (Millwood). 2013 Feb;32(2):223-31. doi: 10.1377/hlthaff.2012.1133. PMID: 23381514.</a:t>
            </a:r>
            <a:endParaRPr sz="1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grpSp>
        <p:nvGrpSpPr>
          <p:cNvPr id="196" name="Google Shape;196;p27"/>
          <p:cNvGrpSpPr/>
          <p:nvPr/>
        </p:nvGrpSpPr>
        <p:grpSpPr>
          <a:xfrm>
            <a:off x="993250" y="1483398"/>
            <a:ext cx="3397028" cy="4387826"/>
            <a:chOff x="0" y="-57150"/>
            <a:chExt cx="1575762" cy="1744177"/>
          </a:xfrm>
        </p:grpSpPr>
        <p:sp>
          <p:nvSpPr>
            <p:cNvPr id="197" name="Google Shape;197;p27"/>
            <p:cNvSpPr/>
            <p:nvPr/>
          </p:nvSpPr>
          <p:spPr>
            <a:xfrm>
              <a:off x="0" y="0"/>
              <a:ext cx="1575762" cy="1687027"/>
            </a:xfrm>
            <a:custGeom>
              <a:rect b="b" l="l" r="r" t="t"/>
              <a:pathLst>
                <a:path extrusionOk="0" h="1687027" w="1575762">
                  <a:moveTo>
                    <a:pt x="28468" y="0"/>
                  </a:moveTo>
                  <a:lnTo>
                    <a:pt x="1547294" y="0"/>
                  </a:lnTo>
                  <a:cubicBezTo>
                    <a:pt x="1554844" y="0"/>
                    <a:pt x="1562085" y="2999"/>
                    <a:pt x="1567424" y="8338"/>
                  </a:cubicBezTo>
                  <a:cubicBezTo>
                    <a:pt x="1572762" y="13677"/>
                    <a:pt x="1575762" y="20918"/>
                    <a:pt x="1575762" y="28468"/>
                  </a:cubicBezTo>
                  <a:lnTo>
                    <a:pt x="1575762" y="1658559"/>
                  </a:lnTo>
                  <a:cubicBezTo>
                    <a:pt x="1575762" y="1666109"/>
                    <a:pt x="1572762" y="1673350"/>
                    <a:pt x="1567424" y="1678689"/>
                  </a:cubicBezTo>
                  <a:cubicBezTo>
                    <a:pt x="1562085" y="1684028"/>
                    <a:pt x="1554844" y="1687027"/>
                    <a:pt x="1547294" y="1687027"/>
                  </a:cubicBezTo>
                  <a:lnTo>
                    <a:pt x="28468" y="1687027"/>
                  </a:lnTo>
                  <a:cubicBezTo>
                    <a:pt x="20918" y="1687027"/>
                    <a:pt x="13677" y="1684028"/>
                    <a:pt x="8338" y="1678689"/>
                  </a:cubicBezTo>
                  <a:cubicBezTo>
                    <a:pt x="2999" y="1673350"/>
                    <a:pt x="0" y="1666109"/>
                    <a:pt x="0" y="1658559"/>
                  </a:cubicBezTo>
                  <a:lnTo>
                    <a:pt x="0" y="28468"/>
                  </a:lnTo>
                  <a:cubicBezTo>
                    <a:pt x="0" y="20918"/>
                    <a:pt x="2999" y="13677"/>
                    <a:pt x="8338" y="8338"/>
                  </a:cubicBezTo>
                  <a:cubicBezTo>
                    <a:pt x="13677" y="2999"/>
                    <a:pt x="20918" y="0"/>
                    <a:pt x="28468" y="0"/>
                  </a:cubicBez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8" name="Google Shape;198;p27"/>
            <p:cNvSpPr txBox="1"/>
            <p:nvPr/>
          </p:nvSpPr>
          <p:spPr>
            <a:xfrm>
              <a:off x="0" y="-57150"/>
              <a:ext cx="812700" cy="870000"/>
            </a:xfrm>
            <a:prstGeom prst="rect">
              <a:avLst/>
            </a:prstGeom>
            <a:noFill/>
            <a:ln>
              <a:noFill/>
            </a:ln>
          </p:spPr>
          <p:txBody>
            <a:bodyPr anchorCtr="0" anchor="ctr" bIns="25400" lIns="25400" spcFirstLastPara="1" rIns="25400" wrap="square" tIns="25400">
              <a:noAutofit/>
            </a:bodyPr>
            <a:lstStyle/>
            <a:p>
              <a:pPr indent="0" lvl="0" marL="0" marR="0" rtl="0" algn="ctr">
                <a:lnSpc>
                  <a:spcPct val="206666"/>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199" name="Google Shape;199;p27"/>
          <p:cNvSpPr/>
          <p:nvPr/>
        </p:nvSpPr>
        <p:spPr>
          <a:xfrm>
            <a:off x="1028225" y="2164950"/>
            <a:ext cx="3301670" cy="1793875"/>
          </a:xfrm>
          <a:custGeom>
            <a:rect b="b" l="l" r="r" t="t"/>
            <a:pathLst>
              <a:path extrusionOk="0"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27"/>
          <p:cNvSpPr txBox="1"/>
          <p:nvPr/>
        </p:nvSpPr>
        <p:spPr>
          <a:xfrm>
            <a:off x="1553361" y="770003"/>
            <a:ext cx="6037200" cy="492600"/>
          </a:xfrm>
          <a:prstGeom prst="rect">
            <a:avLst/>
          </a:prstGeom>
          <a:noFill/>
          <a:ln>
            <a:noFill/>
          </a:ln>
        </p:spPr>
        <p:txBody>
          <a:bodyPr anchorCtr="0" anchor="t" bIns="0" lIns="0" spcFirstLastPara="1" rIns="0" wrap="square" tIns="0">
            <a:spAutoFit/>
          </a:bodyPr>
          <a:lstStyle/>
          <a:p>
            <a:pPr indent="0" lvl="0" marL="0" marR="0" rtl="0" algn="ctr">
              <a:lnSpc>
                <a:spcPct val="141843"/>
              </a:lnSpc>
              <a:spcBef>
                <a:spcPts val="0"/>
              </a:spcBef>
              <a:spcAft>
                <a:spcPts val="0"/>
              </a:spcAft>
              <a:buNone/>
            </a:pPr>
            <a:r>
              <a:rPr b="1" lang="en" sz="3200">
                <a:solidFill>
                  <a:srgbClr val="C08B3F"/>
                </a:solidFill>
                <a:latin typeface="Poppins"/>
                <a:ea typeface="Poppins"/>
                <a:cs typeface="Poppins"/>
                <a:sym typeface="Poppins"/>
              </a:rPr>
              <a:t>TWO TYPES OF ENGAGEMENT</a:t>
            </a:r>
            <a:endParaRPr b="1" sz="3200">
              <a:solidFill>
                <a:srgbClr val="C08B3F"/>
              </a:solidFill>
              <a:latin typeface="Poppins"/>
              <a:ea typeface="Poppins"/>
              <a:cs typeface="Poppins"/>
              <a:sym typeface="Poppins"/>
            </a:endParaRPr>
          </a:p>
        </p:txBody>
      </p:sp>
      <p:sp>
        <p:nvSpPr>
          <p:cNvPr id="201" name="Google Shape;201;p27"/>
          <p:cNvSpPr txBox="1"/>
          <p:nvPr/>
        </p:nvSpPr>
        <p:spPr>
          <a:xfrm>
            <a:off x="1163526" y="4218500"/>
            <a:ext cx="3188700" cy="1337100"/>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None/>
            </a:pPr>
            <a:r>
              <a:rPr lang="en" sz="1700">
                <a:solidFill>
                  <a:srgbClr val="034F89"/>
                </a:solidFill>
                <a:latin typeface="Calibri"/>
                <a:ea typeface="Calibri"/>
                <a:cs typeface="Calibri"/>
                <a:sym typeface="Calibri"/>
              </a:rPr>
              <a:t>Patients and families actively involved in their own care, diagnosis, disease management, and treatment.</a:t>
            </a:r>
            <a:endParaRPr sz="1700">
              <a:solidFill>
                <a:srgbClr val="034F89"/>
              </a:solidFill>
              <a:latin typeface="Calibri"/>
              <a:ea typeface="Calibri"/>
              <a:cs typeface="Calibri"/>
              <a:sym typeface="Calibri"/>
            </a:endParaRPr>
          </a:p>
        </p:txBody>
      </p:sp>
      <p:grpSp>
        <p:nvGrpSpPr>
          <p:cNvPr id="202" name="Google Shape;202;p27"/>
          <p:cNvGrpSpPr/>
          <p:nvPr/>
        </p:nvGrpSpPr>
        <p:grpSpPr>
          <a:xfrm>
            <a:off x="4753700" y="1510902"/>
            <a:ext cx="3295391" cy="4360268"/>
            <a:chOff x="0" y="-57150"/>
            <a:chExt cx="1575762" cy="1744177"/>
          </a:xfrm>
        </p:grpSpPr>
        <p:sp>
          <p:nvSpPr>
            <p:cNvPr id="203" name="Google Shape;203;p27"/>
            <p:cNvSpPr/>
            <p:nvPr/>
          </p:nvSpPr>
          <p:spPr>
            <a:xfrm>
              <a:off x="0" y="0"/>
              <a:ext cx="1575762" cy="1687027"/>
            </a:xfrm>
            <a:custGeom>
              <a:rect b="b" l="l" r="r" t="t"/>
              <a:pathLst>
                <a:path extrusionOk="0" h="1687027" w="1575762">
                  <a:moveTo>
                    <a:pt x="28468" y="0"/>
                  </a:moveTo>
                  <a:lnTo>
                    <a:pt x="1547294" y="0"/>
                  </a:lnTo>
                  <a:cubicBezTo>
                    <a:pt x="1554844" y="0"/>
                    <a:pt x="1562085" y="2999"/>
                    <a:pt x="1567424" y="8338"/>
                  </a:cubicBezTo>
                  <a:cubicBezTo>
                    <a:pt x="1572762" y="13677"/>
                    <a:pt x="1575762" y="20918"/>
                    <a:pt x="1575762" y="28468"/>
                  </a:cubicBezTo>
                  <a:lnTo>
                    <a:pt x="1575762" y="1658559"/>
                  </a:lnTo>
                  <a:cubicBezTo>
                    <a:pt x="1575762" y="1666109"/>
                    <a:pt x="1572762" y="1673350"/>
                    <a:pt x="1567424" y="1678689"/>
                  </a:cubicBezTo>
                  <a:cubicBezTo>
                    <a:pt x="1562085" y="1684028"/>
                    <a:pt x="1554844" y="1687027"/>
                    <a:pt x="1547294" y="1687027"/>
                  </a:cubicBezTo>
                  <a:lnTo>
                    <a:pt x="28468" y="1687027"/>
                  </a:lnTo>
                  <a:cubicBezTo>
                    <a:pt x="20918" y="1687027"/>
                    <a:pt x="13677" y="1684028"/>
                    <a:pt x="8338" y="1678689"/>
                  </a:cubicBezTo>
                  <a:cubicBezTo>
                    <a:pt x="2999" y="1673350"/>
                    <a:pt x="0" y="1666109"/>
                    <a:pt x="0" y="1658559"/>
                  </a:cubicBezTo>
                  <a:lnTo>
                    <a:pt x="0" y="28468"/>
                  </a:lnTo>
                  <a:cubicBezTo>
                    <a:pt x="0" y="20918"/>
                    <a:pt x="2999" y="13677"/>
                    <a:pt x="8338" y="8338"/>
                  </a:cubicBezTo>
                  <a:cubicBezTo>
                    <a:pt x="13677" y="2999"/>
                    <a:pt x="20918" y="0"/>
                    <a:pt x="28468" y="0"/>
                  </a:cubicBezTo>
                  <a:close/>
                </a:path>
              </a:pathLst>
            </a:custGeom>
            <a:solidFill>
              <a:srgbClr val="7DB8E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27"/>
            <p:cNvSpPr txBox="1"/>
            <p:nvPr/>
          </p:nvSpPr>
          <p:spPr>
            <a:xfrm>
              <a:off x="0" y="-57150"/>
              <a:ext cx="812700" cy="870000"/>
            </a:xfrm>
            <a:prstGeom prst="rect">
              <a:avLst/>
            </a:prstGeom>
            <a:noFill/>
            <a:ln>
              <a:noFill/>
            </a:ln>
          </p:spPr>
          <p:txBody>
            <a:bodyPr anchorCtr="0" anchor="ctr" bIns="25400" lIns="25400" spcFirstLastPara="1" rIns="25400" wrap="square" tIns="25400">
              <a:noAutofit/>
            </a:bodyPr>
            <a:lstStyle/>
            <a:p>
              <a:pPr indent="0" lvl="0" marL="0" marR="0" rtl="0" algn="ctr">
                <a:lnSpc>
                  <a:spcPct val="206666"/>
                </a:lnSpc>
                <a:spcBef>
                  <a:spcPts val="0"/>
                </a:spcBef>
                <a:spcAft>
                  <a:spcPts val="0"/>
                </a:spcAft>
                <a:buNone/>
              </a:pPr>
              <a:r>
                <a:t/>
              </a:r>
              <a:endParaRPr sz="900">
                <a:solidFill>
                  <a:schemeClr val="dk1"/>
                </a:solidFill>
                <a:latin typeface="Calibri"/>
                <a:ea typeface="Calibri"/>
                <a:cs typeface="Calibri"/>
                <a:sym typeface="Calibri"/>
              </a:endParaRPr>
            </a:p>
          </p:txBody>
        </p:sp>
      </p:grpSp>
      <p:sp>
        <p:nvSpPr>
          <p:cNvPr id="205" name="Google Shape;205;p27"/>
          <p:cNvSpPr/>
          <p:nvPr/>
        </p:nvSpPr>
        <p:spPr>
          <a:xfrm>
            <a:off x="4799900" y="2168624"/>
            <a:ext cx="3188792" cy="1857375"/>
          </a:xfrm>
          <a:custGeom>
            <a:rect b="b" l="l" r="r" t="t"/>
            <a:pathLst>
              <a:path extrusionOk="0"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27"/>
          <p:cNvSpPr txBox="1"/>
          <p:nvPr/>
        </p:nvSpPr>
        <p:spPr>
          <a:xfrm>
            <a:off x="4753638" y="4039550"/>
            <a:ext cx="3295500" cy="1695000"/>
          </a:xfrm>
          <a:prstGeom prst="rect">
            <a:avLst/>
          </a:prstGeom>
          <a:noFill/>
          <a:ln>
            <a:noFill/>
          </a:ln>
        </p:spPr>
        <p:txBody>
          <a:bodyPr anchorCtr="0" anchor="t" bIns="0" lIns="0" spcFirstLastPara="1" rIns="0" wrap="square" tIns="0">
            <a:spAutoFit/>
          </a:bodyPr>
          <a:lstStyle/>
          <a:p>
            <a:pPr indent="0" lvl="0" marL="0" marR="0" rtl="0" algn="ctr">
              <a:lnSpc>
                <a:spcPct val="136928"/>
              </a:lnSpc>
              <a:spcBef>
                <a:spcPts val="0"/>
              </a:spcBef>
              <a:spcAft>
                <a:spcPts val="0"/>
              </a:spcAft>
              <a:buNone/>
            </a:pPr>
            <a:r>
              <a:rPr lang="en" sz="1700">
                <a:solidFill>
                  <a:srgbClr val="034F89"/>
                </a:solidFill>
                <a:latin typeface="Calibri"/>
                <a:ea typeface="Calibri"/>
                <a:cs typeface="Calibri"/>
                <a:sym typeface="Calibri"/>
              </a:rPr>
              <a:t>Patients and families actively involved in efforts at the system or organizational level to improve diagnosis and care​, and overall healthcare experience.</a:t>
            </a:r>
            <a:endParaRPr sz="1700">
              <a:latin typeface="Calibri"/>
              <a:ea typeface="Calibri"/>
              <a:cs typeface="Calibri"/>
              <a:sym typeface="Calibri"/>
            </a:endParaRPr>
          </a:p>
        </p:txBody>
      </p:sp>
      <p:sp>
        <p:nvSpPr>
          <p:cNvPr id="207" name="Google Shape;207;p27"/>
          <p:cNvSpPr/>
          <p:nvPr/>
        </p:nvSpPr>
        <p:spPr>
          <a:xfrm>
            <a:off x="1313172" y="1517379"/>
            <a:ext cx="2889437" cy="772555"/>
          </a:xfrm>
          <a:custGeom>
            <a:rect b="b" l="l" r="r" t="t"/>
            <a:pathLst>
              <a:path extrusionOk="0" h="198192" w="484303">
                <a:moveTo>
                  <a:pt x="84205" y="0"/>
                </a:moveTo>
                <a:lnTo>
                  <a:pt x="400098" y="0"/>
                </a:lnTo>
                <a:cubicBezTo>
                  <a:pt x="422431" y="0"/>
                  <a:pt x="443848" y="8872"/>
                  <a:pt x="459640" y="24663"/>
                </a:cubicBezTo>
                <a:cubicBezTo>
                  <a:pt x="475431" y="40454"/>
                  <a:pt x="484303" y="61872"/>
                  <a:pt x="484303" y="84205"/>
                </a:cubicBezTo>
                <a:lnTo>
                  <a:pt x="484303" y="113987"/>
                </a:lnTo>
                <a:cubicBezTo>
                  <a:pt x="484303" y="136320"/>
                  <a:pt x="475431" y="157738"/>
                  <a:pt x="459640" y="173529"/>
                </a:cubicBezTo>
                <a:cubicBezTo>
                  <a:pt x="443848" y="189321"/>
                  <a:pt x="422431" y="198192"/>
                  <a:pt x="400098" y="198192"/>
                </a:cubicBezTo>
                <a:lnTo>
                  <a:pt x="84205" y="198192"/>
                </a:lnTo>
                <a:cubicBezTo>
                  <a:pt x="61872" y="198192"/>
                  <a:pt x="40454" y="189321"/>
                  <a:pt x="24663" y="173529"/>
                </a:cubicBezTo>
                <a:cubicBezTo>
                  <a:pt x="8872" y="157738"/>
                  <a:pt x="0" y="136320"/>
                  <a:pt x="0" y="113987"/>
                </a:cubicBezTo>
                <a:lnTo>
                  <a:pt x="0" y="84205"/>
                </a:lnTo>
                <a:cubicBezTo>
                  <a:pt x="0" y="61872"/>
                  <a:pt x="8872" y="40454"/>
                  <a:pt x="24663" y="24663"/>
                </a:cubicBezTo>
                <a:cubicBezTo>
                  <a:pt x="40454" y="8872"/>
                  <a:pt x="61872" y="0"/>
                  <a:pt x="84205" y="0"/>
                </a:cubicBezTo>
                <a:close/>
              </a:path>
            </a:pathLst>
          </a:custGeom>
          <a:solidFill>
            <a:srgbClr val="034F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600">
                <a:solidFill>
                  <a:schemeClr val="lt1"/>
                </a:solidFill>
                <a:latin typeface="Calibri"/>
                <a:ea typeface="Calibri"/>
                <a:cs typeface="Calibri"/>
                <a:sym typeface="Calibri"/>
              </a:rPr>
              <a:t>Type A</a:t>
            </a:r>
            <a:endParaRPr/>
          </a:p>
          <a:p>
            <a:pPr indent="0" lvl="0" marL="0" marR="0" rtl="0" algn="ctr">
              <a:spcBef>
                <a:spcPts val="0"/>
              </a:spcBef>
              <a:spcAft>
                <a:spcPts val="0"/>
              </a:spcAft>
              <a:buNone/>
            </a:pPr>
            <a:r>
              <a:rPr b="1" lang="en" sz="1800">
                <a:solidFill>
                  <a:schemeClr val="lt1"/>
                </a:solidFill>
                <a:latin typeface="Calibri"/>
                <a:ea typeface="Calibri"/>
                <a:cs typeface="Calibri"/>
                <a:sym typeface="Calibri"/>
              </a:rPr>
              <a:t>Personal Engagement</a:t>
            </a:r>
            <a:endParaRPr b="1" sz="1800">
              <a:solidFill>
                <a:schemeClr val="lt1"/>
              </a:solidFill>
              <a:latin typeface="Calibri"/>
              <a:ea typeface="Calibri"/>
              <a:cs typeface="Calibri"/>
              <a:sym typeface="Calibri"/>
            </a:endParaRPr>
          </a:p>
        </p:txBody>
      </p:sp>
      <p:sp>
        <p:nvSpPr>
          <p:cNvPr id="208" name="Google Shape;208;p27"/>
          <p:cNvSpPr/>
          <p:nvPr/>
        </p:nvSpPr>
        <p:spPr>
          <a:xfrm>
            <a:off x="4956672" y="1517379"/>
            <a:ext cx="2889437" cy="772555"/>
          </a:xfrm>
          <a:custGeom>
            <a:rect b="b" l="l" r="r" t="t"/>
            <a:pathLst>
              <a:path extrusionOk="0" h="198192" w="484303">
                <a:moveTo>
                  <a:pt x="84205" y="0"/>
                </a:moveTo>
                <a:lnTo>
                  <a:pt x="400098" y="0"/>
                </a:lnTo>
                <a:cubicBezTo>
                  <a:pt x="422431" y="0"/>
                  <a:pt x="443848" y="8872"/>
                  <a:pt x="459640" y="24663"/>
                </a:cubicBezTo>
                <a:cubicBezTo>
                  <a:pt x="475431" y="40454"/>
                  <a:pt x="484303" y="61872"/>
                  <a:pt x="484303" y="84205"/>
                </a:cubicBezTo>
                <a:lnTo>
                  <a:pt x="484303" y="113987"/>
                </a:lnTo>
                <a:cubicBezTo>
                  <a:pt x="484303" y="136320"/>
                  <a:pt x="475431" y="157738"/>
                  <a:pt x="459640" y="173529"/>
                </a:cubicBezTo>
                <a:cubicBezTo>
                  <a:pt x="443848" y="189321"/>
                  <a:pt x="422431" y="198192"/>
                  <a:pt x="400098" y="198192"/>
                </a:cubicBezTo>
                <a:lnTo>
                  <a:pt x="84205" y="198192"/>
                </a:lnTo>
                <a:cubicBezTo>
                  <a:pt x="61872" y="198192"/>
                  <a:pt x="40454" y="189321"/>
                  <a:pt x="24663" y="173529"/>
                </a:cubicBezTo>
                <a:cubicBezTo>
                  <a:pt x="8872" y="157738"/>
                  <a:pt x="0" y="136320"/>
                  <a:pt x="0" y="113987"/>
                </a:cubicBezTo>
                <a:lnTo>
                  <a:pt x="0" y="84205"/>
                </a:lnTo>
                <a:cubicBezTo>
                  <a:pt x="0" y="61872"/>
                  <a:pt x="8872" y="40454"/>
                  <a:pt x="24663" y="24663"/>
                </a:cubicBezTo>
                <a:cubicBezTo>
                  <a:pt x="40454" y="8872"/>
                  <a:pt x="61872" y="0"/>
                  <a:pt x="84205" y="0"/>
                </a:cubicBezTo>
                <a:close/>
              </a:path>
            </a:pathLst>
          </a:custGeom>
          <a:solidFill>
            <a:srgbClr val="034F8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 sz="1600">
                <a:solidFill>
                  <a:schemeClr val="lt1"/>
                </a:solidFill>
                <a:latin typeface="Calibri"/>
                <a:ea typeface="Calibri"/>
                <a:cs typeface="Calibri"/>
                <a:sym typeface="Calibri"/>
              </a:rPr>
              <a:t>Type B</a:t>
            </a:r>
            <a:endParaRPr/>
          </a:p>
          <a:p>
            <a:pPr indent="0" lvl="0" marL="0" marR="0" rtl="0" algn="ctr">
              <a:spcBef>
                <a:spcPts val="0"/>
              </a:spcBef>
              <a:spcAft>
                <a:spcPts val="0"/>
              </a:spcAft>
              <a:buNone/>
            </a:pPr>
            <a:r>
              <a:rPr b="1" lang="en" sz="1800">
                <a:solidFill>
                  <a:schemeClr val="lt1"/>
                </a:solidFill>
                <a:latin typeface="Calibri"/>
                <a:ea typeface="Calibri"/>
                <a:cs typeface="Calibri"/>
                <a:sym typeface="Calibri"/>
              </a:rPr>
              <a:t>Health System Engagement</a:t>
            </a:r>
            <a:endParaRPr b="1" sz="1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8"/>
          <p:cNvSpPr txBox="1"/>
          <p:nvPr/>
        </p:nvSpPr>
        <p:spPr>
          <a:xfrm>
            <a:off x="4701720" y="2586254"/>
            <a:ext cx="3916200" cy="2303700"/>
          </a:xfrm>
          <a:prstGeom prst="rect">
            <a:avLst/>
          </a:prstGeom>
          <a:noFill/>
          <a:ln>
            <a:noFill/>
          </a:ln>
        </p:spPr>
        <p:txBody>
          <a:bodyPr anchorCtr="0" anchor="t" bIns="0" lIns="0" spcFirstLastPara="1" rIns="0" wrap="square" tIns="0">
            <a:spAutoFit/>
          </a:bodyPr>
          <a:lstStyle/>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Active patient/family involvement in their own care and diagnosis</a:t>
            </a:r>
            <a:endParaRPr sz="1900">
              <a:solidFill>
                <a:srgbClr val="174168"/>
              </a:solidFill>
              <a:latin typeface="Calibri"/>
              <a:ea typeface="Calibri"/>
              <a:cs typeface="Calibri"/>
              <a:sym typeface="Calibri"/>
            </a:endParaRPr>
          </a:p>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Shared decision making with providers</a:t>
            </a:r>
            <a:endParaRPr sz="1900">
              <a:solidFill>
                <a:srgbClr val="174168"/>
              </a:solidFill>
              <a:latin typeface="Calibri"/>
              <a:ea typeface="Calibri"/>
              <a:cs typeface="Calibri"/>
              <a:sym typeface="Calibri"/>
            </a:endParaRPr>
          </a:p>
          <a:p>
            <a:pPr indent="-349250" lvl="0" marL="457200" marR="0" rtl="0" algn="l">
              <a:lnSpc>
                <a:spcPct val="100000"/>
              </a:lnSpc>
              <a:spcBef>
                <a:spcPts val="1000"/>
              </a:spcBef>
              <a:spcAft>
                <a:spcPts val="0"/>
              </a:spcAft>
              <a:buClr>
                <a:srgbClr val="174168"/>
              </a:buClr>
              <a:buSzPts val="1900"/>
              <a:buFont typeface="Calibri"/>
              <a:buChar char="➔"/>
            </a:pPr>
            <a:r>
              <a:rPr b="0" i="0" lang="en" sz="1900" u="none" cap="none" strike="noStrike">
                <a:solidFill>
                  <a:srgbClr val="174168"/>
                </a:solidFill>
                <a:latin typeface="Calibri"/>
                <a:ea typeface="Calibri"/>
                <a:cs typeface="Calibri"/>
                <a:sym typeface="Calibri"/>
              </a:rPr>
              <a:t>Education about one’s own conditions and how to manage their care</a:t>
            </a:r>
            <a:endParaRPr b="0" i="0" sz="1900" u="none" cap="none" strike="noStrike">
              <a:solidFill>
                <a:srgbClr val="174168"/>
              </a:solidFill>
              <a:latin typeface="Calibri"/>
              <a:ea typeface="Calibri"/>
              <a:cs typeface="Calibri"/>
              <a:sym typeface="Calibri"/>
            </a:endParaRPr>
          </a:p>
        </p:txBody>
      </p:sp>
      <p:sp>
        <p:nvSpPr>
          <p:cNvPr id="214" name="Google Shape;214;p28"/>
          <p:cNvSpPr txBox="1"/>
          <p:nvPr/>
        </p:nvSpPr>
        <p:spPr>
          <a:xfrm>
            <a:off x="4950571" y="1134650"/>
            <a:ext cx="3418500" cy="11082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600">
                <a:solidFill>
                  <a:srgbClr val="C08B3F"/>
                </a:solidFill>
                <a:latin typeface="Calibri"/>
                <a:ea typeface="Calibri"/>
                <a:cs typeface="Calibri"/>
                <a:sym typeface="Calibri"/>
              </a:rPr>
              <a:t>Examples of </a:t>
            </a:r>
            <a:endParaRPr b="1" sz="26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600">
                <a:solidFill>
                  <a:srgbClr val="C08B3F"/>
                </a:solidFill>
                <a:latin typeface="Calibri"/>
                <a:ea typeface="Calibri"/>
                <a:cs typeface="Calibri"/>
                <a:sym typeface="Calibri"/>
              </a:rPr>
              <a:t>Personal Engagement? </a:t>
            </a:r>
            <a:endParaRPr b="1" sz="26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000">
                <a:solidFill>
                  <a:srgbClr val="174168"/>
                </a:solidFill>
                <a:latin typeface="Calibri"/>
                <a:ea typeface="Calibri"/>
                <a:cs typeface="Calibri"/>
                <a:sym typeface="Calibri"/>
              </a:rPr>
              <a:t>(Type A) </a:t>
            </a:r>
            <a:endParaRPr b="1" sz="2000">
              <a:solidFill>
                <a:srgbClr val="174168"/>
              </a:solidFill>
              <a:latin typeface="Calibri"/>
              <a:ea typeface="Calibri"/>
              <a:cs typeface="Calibri"/>
              <a:sym typeface="Calibri"/>
            </a:endParaRPr>
          </a:p>
        </p:txBody>
      </p:sp>
      <p:pic>
        <p:nvPicPr>
          <p:cNvPr id="215" name="Google Shape;215;p28"/>
          <p:cNvPicPr preferRelativeResize="0"/>
          <p:nvPr/>
        </p:nvPicPr>
        <p:blipFill rotWithShape="1">
          <a:blip r:embed="rId3">
            <a:alphaModFix/>
          </a:blip>
          <a:srcRect b="0" l="21274" r="29672" t="1864"/>
          <a:stretch/>
        </p:blipFill>
        <p:spPr>
          <a:xfrm>
            <a:off x="0" y="0"/>
            <a:ext cx="4265702" cy="61836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nvSpPr>
        <p:spPr>
          <a:xfrm>
            <a:off x="4723024" y="2752389"/>
            <a:ext cx="3799200" cy="1901100"/>
          </a:xfrm>
          <a:prstGeom prst="rect">
            <a:avLst/>
          </a:prstGeom>
          <a:noFill/>
          <a:ln>
            <a:noFill/>
          </a:ln>
        </p:spPr>
        <p:txBody>
          <a:bodyPr anchorCtr="0" anchor="t" bIns="0" lIns="0" spcFirstLastPara="1" rIns="0" wrap="square" tIns="0">
            <a:spAutoFit/>
          </a:bodyPr>
          <a:lstStyle/>
          <a:p>
            <a:pPr indent="-349250" lvl="0" marL="457200" marR="0" rtl="0" algn="l">
              <a:lnSpc>
                <a:spcPct val="93722"/>
              </a:lnSpc>
              <a:spcBef>
                <a:spcPts val="0"/>
              </a:spcBef>
              <a:spcAft>
                <a:spcPts val="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Serving on a Patient and Family Advisory Council</a:t>
            </a:r>
            <a:endParaRPr sz="1900">
              <a:solidFill>
                <a:srgbClr val="174168"/>
              </a:solidFill>
              <a:latin typeface="Calibri"/>
              <a:ea typeface="Calibri"/>
              <a:cs typeface="Calibri"/>
              <a:sym typeface="Calibri"/>
            </a:endParaRPr>
          </a:p>
          <a:p>
            <a:pPr indent="-349250" lvl="0" marL="457200" marR="0" rtl="0" algn="l">
              <a:lnSpc>
                <a:spcPct val="93722"/>
              </a:lnSpc>
              <a:spcBef>
                <a:spcPts val="1000"/>
              </a:spcBef>
              <a:spcAft>
                <a:spcPts val="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Partnering on a research team to improve care at a hospital</a:t>
            </a:r>
            <a:endParaRPr i="0" sz="1900" u="none" cap="none" strike="noStrike">
              <a:solidFill>
                <a:srgbClr val="174168"/>
              </a:solidFill>
              <a:latin typeface="Calibri"/>
              <a:ea typeface="Calibri"/>
              <a:cs typeface="Calibri"/>
              <a:sym typeface="Calibri"/>
            </a:endParaRPr>
          </a:p>
          <a:p>
            <a:pPr indent="-349250" lvl="0" marL="457200" marR="0" rtl="0" algn="l">
              <a:lnSpc>
                <a:spcPct val="93722"/>
              </a:lnSpc>
              <a:spcBef>
                <a:spcPts val="1000"/>
              </a:spcBef>
              <a:spcAft>
                <a:spcPts val="1000"/>
              </a:spcAft>
              <a:buClr>
                <a:srgbClr val="174168"/>
              </a:buClr>
              <a:buSzPts val="1900"/>
              <a:buFont typeface="Calibri"/>
              <a:buChar char="➔"/>
            </a:pPr>
            <a:r>
              <a:rPr i="0" lang="en" sz="1900" u="none" cap="none" strike="noStrike">
                <a:solidFill>
                  <a:srgbClr val="174168"/>
                </a:solidFill>
                <a:latin typeface="Calibri"/>
                <a:ea typeface="Calibri"/>
                <a:cs typeface="Calibri"/>
                <a:sym typeface="Calibri"/>
              </a:rPr>
              <a:t>Patient faculty teaching health professions students</a:t>
            </a:r>
            <a:endParaRPr sz="1900">
              <a:solidFill>
                <a:srgbClr val="174168"/>
              </a:solidFill>
              <a:latin typeface="Calibri"/>
              <a:ea typeface="Calibri"/>
              <a:cs typeface="Calibri"/>
              <a:sym typeface="Calibri"/>
            </a:endParaRPr>
          </a:p>
        </p:txBody>
      </p:sp>
      <p:sp>
        <p:nvSpPr>
          <p:cNvPr id="221" name="Google Shape;221;p29"/>
          <p:cNvSpPr txBox="1"/>
          <p:nvPr/>
        </p:nvSpPr>
        <p:spPr>
          <a:xfrm>
            <a:off x="4572009" y="1273488"/>
            <a:ext cx="4265700" cy="11391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n" sz="2700">
                <a:solidFill>
                  <a:srgbClr val="C08B3F"/>
                </a:solidFill>
                <a:latin typeface="Calibri"/>
                <a:ea typeface="Calibri"/>
                <a:cs typeface="Calibri"/>
                <a:sym typeface="Calibri"/>
              </a:rPr>
              <a:t>Examples of</a:t>
            </a:r>
            <a:r>
              <a:rPr b="1" lang="en" sz="2700">
                <a:solidFill>
                  <a:srgbClr val="C08B3F"/>
                </a:solidFill>
                <a:latin typeface="Calibri"/>
                <a:ea typeface="Calibri"/>
                <a:cs typeface="Calibri"/>
                <a:sym typeface="Calibri"/>
              </a:rPr>
              <a:t> </a:t>
            </a:r>
            <a:endParaRPr b="1" sz="27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700">
                <a:solidFill>
                  <a:srgbClr val="C08B3F"/>
                </a:solidFill>
                <a:latin typeface="Calibri"/>
                <a:ea typeface="Calibri"/>
                <a:cs typeface="Calibri"/>
                <a:sym typeface="Calibri"/>
              </a:rPr>
              <a:t>Health System Engagement? </a:t>
            </a:r>
            <a:endParaRPr b="1" sz="2700">
              <a:solidFill>
                <a:srgbClr val="C08B3F"/>
              </a:solidFill>
              <a:latin typeface="Calibri"/>
              <a:ea typeface="Calibri"/>
              <a:cs typeface="Calibri"/>
              <a:sym typeface="Calibri"/>
            </a:endParaRPr>
          </a:p>
          <a:p>
            <a:pPr indent="0" lvl="0" marL="0" marR="0" rtl="0" algn="ctr">
              <a:spcBef>
                <a:spcPts val="0"/>
              </a:spcBef>
              <a:spcAft>
                <a:spcPts val="0"/>
              </a:spcAft>
              <a:buNone/>
            </a:pPr>
            <a:r>
              <a:rPr b="1" lang="en" sz="2000">
                <a:solidFill>
                  <a:srgbClr val="174168"/>
                </a:solidFill>
                <a:latin typeface="Calibri"/>
                <a:ea typeface="Calibri"/>
                <a:cs typeface="Calibri"/>
                <a:sym typeface="Calibri"/>
              </a:rPr>
              <a:t>(Type B)</a:t>
            </a:r>
            <a:endParaRPr b="1" sz="1000">
              <a:solidFill>
                <a:srgbClr val="174168"/>
              </a:solidFill>
            </a:endParaRPr>
          </a:p>
        </p:txBody>
      </p:sp>
      <p:pic>
        <p:nvPicPr>
          <p:cNvPr id="222" name="Google Shape;222;p29"/>
          <p:cNvPicPr preferRelativeResize="0"/>
          <p:nvPr/>
        </p:nvPicPr>
        <p:blipFill rotWithShape="1">
          <a:blip r:embed="rId3">
            <a:alphaModFix/>
          </a:blip>
          <a:srcRect b="8747" l="0" r="0" t="9572"/>
          <a:stretch/>
        </p:blipFill>
        <p:spPr>
          <a:xfrm>
            <a:off x="0" y="0"/>
            <a:ext cx="4265700" cy="619432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nvSpPr>
        <p:spPr>
          <a:xfrm>
            <a:off x="6323296" y="579250"/>
            <a:ext cx="24177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661F57"/>
                </a:solidFill>
                <a:latin typeface="Calibri"/>
                <a:ea typeface="Calibri"/>
                <a:cs typeface="Calibri"/>
                <a:sym typeface="Calibri"/>
              </a:rPr>
              <a:t>Shared decision-making</a:t>
            </a:r>
            <a:endParaRPr b="1" sz="1600">
              <a:latin typeface="Calibri"/>
              <a:ea typeface="Calibri"/>
              <a:cs typeface="Calibri"/>
              <a:sym typeface="Calibri"/>
            </a:endParaRPr>
          </a:p>
        </p:txBody>
      </p:sp>
      <p:sp>
        <p:nvSpPr>
          <p:cNvPr id="228" name="Google Shape;228;p30"/>
          <p:cNvSpPr txBox="1"/>
          <p:nvPr/>
        </p:nvSpPr>
        <p:spPr>
          <a:xfrm>
            <a:off x="5789602" y="1378419"/>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Patient faculty members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teaching medical students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29" name="Google Shape;229;p30"/>
          <p:cNvSpPr txBox="1"/>
          <p:nvPr/>
        </p:nvSpPr>
        <p:spPr>
          <a:xfrm>
            <a:off x="4498762" y="1006744"/>
            <a:ext cx="21534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 sz="1600">
                <a:solidFill>
                  <a:srgbClr val="D49E31"/>
                </a:solidFill>
                <a:latin typeface="Calibri"/>
                <a:ea typeface="Calibri"/>
                <a:cs typeface="Calibri"/>
                <a:sym typeface="Calibri"/>
              </a:rPr>
              <a:t>Advocating for policy</a:t>
            </a:r>
            <a:endParaRPr b="1" sz="1600">
              <a:latin typeface="Calibri"/>
              <a:ea typeface="Calibri"/>
              <a:cs typeface="Calibri"/>
              <a:sym typeface="Calibri"/>
            </a:endParaRPr>
          </a:p>
        </p:txBody>
      </p:sp>
      <p:sp>
        <p:nvSpPr>
          <p:cNvPr id="230" name="Google Shape;230;p30"/>
          <p:cNvSpPr txBox="1"/>
          <p:nvPr/>
        </p:nvSpPr>
        <p:spPr>
          <a:xfrm>
            <a:off x="4047035" y="2157706"/>
            <a:ext cx="348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493AA4"/>
                </a:solidFill>
                <a:latin typeface="Calibri"/>
                <a:ea typeface="Calibri"/>
                <a:cs typeface="Calibri"/>
                <a:sym typeface="Calibri"/>
              </a:rPr>
              <a:t>Using patient-friendly language in hospital discharge instructions</a:t>
            </a:r>
            <a:r>
              <a:rPr b="1" i="0" lang="en" sz="1600">
                <a:solidFill>
                  <a:srgbClr val="493AA4"/>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1" name="Google Shape;231;p30"/>
          <p:cNvSpPr txBox="1"/>
          <p:nvPr/>
        </p:nvSpPr>
        <p:spPr>
          <a:xfrm>
            <a:off x="5427630" y="3041204"/>
            <a:ext cx="3485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13863"/>
                </a:solidFill>
                <a:latin typeface="Calibri"/>
                <a:ea typeface="Calibri"/>
                <a:cs typeface="Calibri"/>
                <a:sym typeface="Calibri"/>
              </a:rPr>
              <a:t>Educational materials for patients</a:t>
            </a:r>
            <a:r>
              <a:rPr b="1" i="0" lang="en" sz="1600">
                <a:solidFill>
                  <a:srgbClr val="013863"/>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2" name="Google Shape;232;p30"/>
          <p:cNvSpPr txBox="1"/>
          <p:nvPr/>
        </p:nvSpPr>
        <p:spPr>
          <a:xfrm>
            <a:off x="3051098" y="3565244"/>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Easy-to-use online patient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957542"/>
                </a:solidFill>
                <a:latin typeface="Calibri"/>
                <a:ea typeface="Calibri"/>
                <a:cs typeface="Calibri"/>
                <a:sym typeface="Calibri"/>
              </a:rPr>
              <a:t>medical record portals</a:t>
            </a:r>
            <a:r>
              <a:rPr b="1" i="0" lang="en" sz="1600">
                <a:solidFill>
                  <a:srgbClr val="95754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sp>
        <p:nvSpPr>
          <p:cNvPr id="233" name="Google Shape;233;p30"/>
          <p:cNvSpPr txBox="1"/>
          <p:nvPr/>
        </p:nvSpPr>
        <p:spPr>
          <a:xfrm>
            <a:off x="4925222" y="4413982"/>
            <a:ext cx="50487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Pushing to pass laws to </a:t>
            </a:r>
            <a:endParaRPr b="1" sz="1600">
              <a:latin typeface="Calibri"/>
              <a:ea typeface="Calibri"/>
              <a:cs typeface="Calibri"/>
              <a:sym typeface="Calibri"/>
            </a:endParaRPr>
          </a:p>
          <a:p>
            <a:pPr indent="0" lvl="0" marL="0" marR="0" rtl="0" algn="ctr">
              <a:spcBef>
                <a:spcPts val="0"/>
              </a:spcBef>
              <a:spcAft>
                <a:spcPts val="0"/>
              </a:spcAft>
              <a:buNone/>
            </a:pPr>
            <a:r>
              <a:rPr b="1" i="0" lang="en" sz="1600" u="none" strike="noStrike">
                <a:solidFill>
                  <a:srgbClr val="7030A0"/>
                </a:solidFill>
                <a:latin typeface="Calibri"/>
                <a:ea typeface="Calibri"/>
                <a:cs typeface="Calibri"/>
                <a:sym typeface="Calibri"/>
              </a:rPr>
              <a:t>improve access to healthcare</a:t>
            </a:r>
            <a:r>
              <a:rPr b="1" i="0" lang="en" sz="1600">
                <a:solidFill>
                  <a:srgbClr val="7030A0"/>
                </a:solidFill>
                <a:latin typeface="Calibri"/>
                <a:ea typeface="Calibri"/>
                <a:cs typeface="Calibri"/>
                <a:sym typeface="Calibri"/>
              </a:rPr>
              <a:t>​</a:t>
            </a:r>
            <a:endParaRPr b="1" sz="1600">
              <a:solidFill>
                <a:srgbClr val="7030A0"/>
              </a:solidFill>
              <a:latin typeface="Calibri"/>
              <a:ea typeface="Calibri"/>
              <a:cs typeface="Calibri"/>
              <a:sym typeface="Calibri"/>
            </a:endParaRPr>
          </a:p>
        </p:txBody>
      </p:sp>
      <p:sp>
        <p:nvSpPr>
          <p:cNvPr id="234" name="Google Shape;234;p30"/>
          <p:cNvSpPr txBox="1"/>
          <p:nvPr/>
        </p:nvSpPr>
        <p:spPr>
          <a:xfrm>
            <a:off x="3265230" y="5262688"/>
            <a:ext cx="5048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 sz="1600" u="none" strike="noStrike">
                <a:solidFill>
                  <a:srgbClr val="005392"/>
                </a:solidFill>
                <a:latin typeface="Calibri"/>
                <a:ea typeface="Calibri"/>
                <a:cs typeface="Calibri"/>
                <a:sym typeface="Calibri"/>
              </a:rPr>
              <a:t>Flexible hospital visiting hours</a:t>
            </a:r>
            <a:r>
              <a:rPr b="1" i="0" lang="en" sz="1600">
                <a:solidFill>
                  <a:srgbClr val="005392"/>
                </a:solidFill>
                <a:latin typeface="Calibri"/>
                <a:ea typeface="Calibri"/>
                <a:cs typeface="Calibri"/>
                <a:sym typeface="Calibri"/>
              </a:rPr>
              <a:t>​</a:t>
            </a:r>
            <a:endParaRPr b="1" sz="1600">
              <a:solidFill>
                <a:schemeClr val="dk1"/>
              </a:solidFill>
              <a:latin typeface="Calibri"/>
              <a:ea typeface="Calibri"/>
              <a:cs typeface="Calibri"/>
              <a:sym typeface="Calibri"/>
            </a:endParaRPr>
          </a:p>
        </p:txBody>
      </p:sp>
      <p:pic>
        <p:nvPicPr>
          <p:cNvPr id="235" name="Google Shape;235;p30"/>
          <p:cNvPicPr preferRelativeResize="0"/>
          <p:nvPr/>
        </p:nvPicPr>
        <p:blipFill rotWithShape="1">
          <a:blip r:embed="rId3">
            <a:alphaModFix/>
          </a:blip>
          <a:srcRect b="0" l="40859" r="13493" t="0"/>
          <a:stretch/>
        </p:blipFill>
        <p:spPr>
          <a:xfrm>
            <a:off x="0" y="0"/>
            <a:ext cx="4083302" cy="6180676"/>
          </a:xfrm>
          <a:prstGeom prst="rect">
            <a:avLst/>
          </a:prstGeom>
          <a:noFill/>
          <a:ln>
            <a:noFill/>
          </a:ln>
        </p:spPr>
      </p:pic>
      <p:sp>
        <p:nvSpPr>
          <p:cNvPr id="236" name="Google Shape;236;p30"/>
          <p:cNvSpPr/>
          <p:nvPr/>
        </p:nvSpPr>
        <p:spPr>
          <a:xfrm>
            <a:off x="741225" y="3455867"/>
            <a:ext cx="2743200" cy="586800"/>
          </a:xfrm>
          <a:prstGeom prst="roundRect">
            <a:avLst>
              <a:gd fmla="val 16667" name="adj"/>
            </a:avLst>
          </a:prstGeom>
          <a:solidFill>
            <a:srgbClr val="50C3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alibri"/>
                <a:ea typeface="Calibri"/>
                <a:cs typeface="Calibri"/>
                <a:sym typeface="Calibri"/>
              </a:rPr>
              <a:t>Examples of PFE outcomes</a:t>
            </a:r>
            <a:endParaRPr b="1"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