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3"/>
    <p:sldMasterId id="214748366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iNOpBGgmw2QMwD6gjjjERICoTd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6"/>
  </p:normalViewPr>
  <p:slideViewPr>
    <p:cSldViewPr snapToGrid="0">
      <p:cViewPr varScale="1">
        <p:scale>
          <a:sx n="108" d="100"/>
          <a:sy n="108" d="100"/>
        </p:scale>
        <p:origin x="17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customschemas.google.com/relationships/presentationmetadata" Target="metadata"/><Relationship Id="rId2" Type="http://schemas.openxmlformats.org/officeDocument/2006/relationships/customXml" Target="../customXml/item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Welcome and thank everyone for attending the meeting.</a:t>
            </a:r>
            <a:endParaRPr>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Thank everyone for their time and willingness to participate in today’s meeting.</a:t>
            </a:r>
            <a:endParaRPr>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Walk through the agenda.</a:t>
            </a:r>
            <a:endParaRPr>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solidFill>
                  <a:schemeClr val="dk1"/>
                </a:solidFill>
                <a:latin typeface="Calibri"/>
                <a:ea typeface="Calibri"/>
                <a:cs typeface="Calibri"/>
                <a:sym typeface="Calibri"/>
              </a:rPr>
              <a:t>Time time to allow everyone in the room to introduce themselves, their role, and why they are attending the meeting.</a:t>
            </a:r>
            <a:endParaRPr>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ae1fa1d7a9_0_20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ae1fa1d7a9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The definition of diagnostic error used by the creators of this toolkit, is an event where one or both of the following occurred, with harm or high potential of harm to the patient: </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Delayed, wrong, or missed diagnosis: At least one missed opportunity to pursue or identify an accurate and timely diagnosis based on the information that existed at that time and/or </a:t>
            </a:r>
            <a:endParaRPr>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100"/>
              <a:buFont typeface="Calibri"/>
              <a:buChar char="●"/>
            </a:pPr>
            <a:r>
              <a:rPr lang="en-US">
                <a:solidFill>
                  <a:schemeClr val="dk1"/>
                </a:solidFill>
                <a:latin typeface="Calibri"/>
                <a:ea typeface="Calibri"/>
                <a:cs typeface="Calibri"/>
                <a:sym typeface="Calibri"/>
              </a:rPr>
              <a:t>Diagnosis is not communicated to the patient: Accurate diagnosis was available but was not effectively communicated to the patient or family. </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This slide provides some of the most recent facts and figures on the diagnostic errors in the United States.  As you can see, 1 in 20 patients will experience a diagnostic error in the outpatient setting each year, and among all of the types of medical errors, patients and families report diagnostic errors more than other types of errors.</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Across all types of care—including care provided in the hospital—as many as 795,000 people are made permanently disabled or die due to diagnostic errors each year, and diagnostic errors are estimated to cost over $100 Billion annually.</a:t>
            </a: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latin typeface="Courier New"/>
              <a:ea typeface="Courier New"/>
              <a:cs typeface="Courier New"/>
              <a:sym typeface="Courier Ne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Any PFAC members with diagnostic error experiences take a moment to share them; if there are not diagnostic error examples, any examples of breakdowns in care will also be valuable.</a:t>
            </a:r>
            <a:endParaRPr>
              <a:latin typeface="Calibri"/>
              <a:ea typeface="Calibri"/>
              <a:cs typeface="Calibri"/>
              <a:sym typeface="Calibri"/>
            </a:endParaRPr>
          </a:p>
          <a:p>
            <a:pPr marL="158750" lvl="0" indent="0" algn="l" rtl="0">
              <a:lnSpc>
                <a:spcPct val="100000"/>
              </a:lnSpc>
              <a:spcBef>
                <a:spcPts val="0"/>
              </a:spcBef>
              <a:spcAft>
                <a:spcPts val="0"/>
              </a:spcAft>
              <a:buSzPts val="1100"/>
              <a:buNone/>
            </a:pPr>
            <a:endParaRPr>
              <a:latin typeface="Calibri"/>
              <a:ea typeface="Calibri"/>
              <a:cs typeface="Calibri"/>
              <a:sym typeface="Calibri"/>
            </a:endParaRPr>
          </a:p>
          <a:p>
            <a:pPr marL="0" lvl="0" indent="0" algn="l" rtl="0">
              <a:lnSpc>
                <a:spcPct val="100000"/>
              </a:lnSpc>
              <a:spcBef>
                <a:spcPts val="0"/>
              </a:spcBef>
              <a:spcAft>
                <a:spcPts val="0"/>
              </a:spcAft>
              <a:buSzPts val="1100"/>
              <a:buNone/>
            </a:pPr>
            <a:r>
              <a:rPr lang="en-US">
                <a:latin typeface="Calibri"/>
                <a:ea typeface="Calibri"/>
                <a:cs typeface="Calibri"/>
                <a:sym typeface="Calibri"/>
              </a:rPr>
              <a:t>PFAC members should use the “What if” template to prepare for sharing their stories and in order to allow for enough time, keep their stories to 3-4 minutes, always ending in a proposed action item for the hospital.</a:t>
            </a:r>
            <a:endParaRPr>
              <a:latin typeface="Calibri"/>
              <a:ea typeface="Calibri"/>
              <a:cs typeface="Calibri"/>
              <a:sym typeface="Calibri"/>
            </a:endParaRPr>
          </a:p>
          <a:p>
            <a:pPr marL="0" lvl="0" indent="0" algn="l" rtl="0">
              <a:lnSpc>
                <a:spcPct val="100000"/>
              </a:lnSpc>
              <a:spcBef>
                <a:spcPts val="0"/>
              </a:spcBef>
              <a:spcAft>
                <a:spcPts val="0"/>
              </a:spcAft>
              <a:buSzPts val="1100"/>
              <a:buNone/>
            </a:pPr>
            <a:endParaRPr>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Paraphrase the wording on the slide to describe what the PFAC did.</a:t>
            </a:r>
            <a:endParaRPr>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latin typeface="Calibri"/>
                <a:ea typeface="Calibri"/>
                <a:cs typeface="Calibri"/>
                <a:sym typeface="Calibri"/>
              </a:rPr>
              <a:t>At Medstar Health, the PFAC partnered in a “say the word sepsis” campaign to improve the speed and quality of diagnosing sepsis.</a:t>
            </a:r>
            <a:endParaRPr>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Work through these discussion questions with the group</a:t>
            </a:r>
            <a:endParaRPr>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2" name="Google Shape;40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Calibri"/>
                <a:ea typeface="Calibri"/>
                <a:cs typeface="Calibri"/>
                <a:sym typeface="Calibri"/>
              </a:rPr>
              <a:t>As time draws to a close, narrow down on any specific next steps and action items for the people in the room.</a:t>
            </a:r>
            <a:endParaRPr>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11"/>
        <p:cNvGrpSpPr/>
        <p:nvPr/>
      </p:nvGrpSpPr>
      <p:grpSpPr>
        <a:xfrm>
          <a:off x="0" y="0"/>
          <a:ext cx="0" cy="0"/>
          <a:chOff x="0" y="0"/>
          <a:chExt cx="0" cy="0"/>
        </a:xfrm>
      </p:grpSpPr>
      <p:sp>
        <p:nvSpPr>
          <p:cNvPr id="12" name="Google Shape;12;p1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2"/>
          <p:cNvSpPr>
            <a:spLocks noGrp="1"/>
          </p:cNvSpPr>
          <p:nvPr>
            <p:ph type="pic" idx="2"/>
          </p:nvPr>
        </p:nvSpPr>
        <p:spPr>
          <a:xfrm>
            <a:off x="0" y="0"/>
            <a:ext cx="4260300" cy="6175800"/>
          </a:xfrm>
          <a:prstGeom prst="rect">
            <a:avLst/>
          </a:prstGeom>
          <a:noFill/>
          <a:ln>
            <a:noFill/>
          </a:ln>
        </p:spPr>
      </p:sp>
      <p:sp>
        <p:nvSpPr>
          <p:cNvPr id="14" name="Google Shape;14;p12"/>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 name="Google Shape;15;p12"/>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 name="Google Shape;16;p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
        <p:nvSpPr>
          <p:cNvPr id="17" name="Google Shape;17;p12"/>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74"/>
        <p:cNvGrpSpPr/>
        <p:nvPr/>
      </p:nvGrpSpPr>
      <p:grpSpPr>
        <a:xfrm>
          <a:off x="0" y="0"/>
          <a:ext cx="0" cy="0"/>
          <a:chOff x="0" y="0"/>
          <a:chExt cx="0" cy="0"/>
        </a:xfrm>
      </p:grpSpPr>
      <p:pic>
        <p:nvPicPr>
          <p:cNvPr id="75" name="Google Shape;75;p2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76" name="Google Shape;76;p2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9" name="Google Shape;79;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0" name="Google Shape;80;p21"/>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81"/>
        <p:cNvGrpSpPr/>
        <p:nvPr/>
      </p:nvGrpSpPr>
      <p:grpSpPr>
        <a:xfrm>
          <a:off x="0" y="0"/>
          <a:ext cx="0" cy="0"/>
          <a:chOff x="0" y="0"/>
          <a:chExt cx="0" cy="0"/>
        </a:xfrm>
      </p:grpSpPr>
      <p:pic>
        <p:nvPicPr>
          <p:cNvPr id="82" name="Google Shape;82;p2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83" name="Google Shape;83;p2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5" name="Google Shape;85;p2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87" name="Google Shape;87;p22"/>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88"/>
        <p:cNvGrpSpPr/>
        <p:nvPr/>
      </p:nvGrpSpPr>
      <p:grpSpPr>
        <a:xfrm>
          <a:off x="0" y="0"/>
          <a:ext cx="0" cy="0"/>
          <a:chOff x="0" y="0"/>
          <a:chExt cx="0" cy="0"/>
        </a:xfrm>
      </p:grpSpPr>
      <p:pic>
        <p:nvPicPr>
          <p:cNvPr id="89" name="Google Shape;89;p2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90" name="Google Shape;90;p2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2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94" name="Google Shape;94;p23"/>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95"/>
        <p:cNvGrpSpPr/>
        <p:nvPr/>
      </p:nvGrpSpPr>
      <p:grpSpPr>
        <a:xfrm>
          <a:off x="0" y="0"/>
          <a:ext cx="0" cy="0"/>
          <a:chOff x="0" y="0"/>
          <a:chExt cx="0" cy="0"/>
        </a:xfrm>
      </p:grpSpPr>
      <p:pic>
        <p:nvPicPr>
          <p:cNvPr id="96" name="Google Shape;96;p2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97" name="Google Shape;97;p2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9" name="Google Shape;99;p2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1" name="Google Shape;101;p24"/>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102"/>
        <p:cNvGrpSpPr/>
        <p:nvPr/>
      </p:nvGrpSpPr>
      <p:grpSpPr>
        <a:xfrm>
          <a:off x="0" y="0"/>
          <a:ext cx="0" cy="0"/>
          <a:chOff x="0" y="0"/>
          <a:chExt cx="0" cy="0"/>
        </a:xfrm>
      </p:grpSpPr>
      <p:pic>
        <p:nvPicPr>
          <p:cNvPr id="103" name="Google Shape;103;p2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104" name="Google Shape;104;p2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6" name="Google Shape;106;p2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7" name="Google Shape;107;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08" name="Google Shape;108;p25"/>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109"/>
        <p:cNvGrpSpPr/>
        <p:nvPr/>
      </p:nvGrpSpPr>
      <p:grpSpPr>
        <a:xfrm>
          <a:off x="0" y="0"/>
          <a:ext cx="0" cy="0"/>
          <a:chOff x="0" y="0"/>
          <a:chExt cx="0" cy="0"/>
        </a:xfrm>
      </p:grpSpPr>
      <p:sp>
        <p:nvSpPr>
          <p:cNvPr id="110" name="Google Shape;110;p2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114" name="Google Shape;114;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15" name="Google Shape;115;p26"/>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116"/>
        <p:cNvGrpSpPr/>
        <p:nvPr/>
      </p:nvGrpSpPr>
      <p:grpSpPr>
        <a:xfrm>
          <a:off x="0" y="0"/>
          <a:ext cx="0" cy="0"/>
          <a:chOff x="0" y="0"/>
          <a:chExt cx="0" cy="0"/>
        </a:xfrm>
      </p:grpSpPr>
      <p:pic>
        <p:nvPicPr>
          <p:cNvPr id="117" name="Google Shape;117;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18" name="Google Shape;118;p2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2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1" name="Google Shape;121;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2" name="Google Shape;122;p27"/>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123"/>
        <p:cNvGrpSpPr/>
        <p:nvPr/>
      </p:nvGrpSpPr>
      <p:grpSpPr>
        <a:xfrm>
          <a:off x="0" y="0"/>
          <a:ext cx="0" cy="0"/>
          <a:chOff x="0" y="0"/>
          <a:chExt cx="0" cy="0"/>
        </a:xfrm>
      </p:grpSpPr>
      <p:pic>
        <p:nvPicPr>
          <p:cNvPr id="124" name="Google Shape;124;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125" name="Google Shape;125;p2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Font typeface="Arial"/>
              <a:buChar char="•"/>
              <a:defRPr sz="2400">
                <a:solidFill>
                  <a:srgbClr val="174168"/>
                </a:solidFill>
              </a:defRPr>
            </a:lvl1pPr>
            <a:lvl2pPr lvl="1" algn="l">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a:lnSpc>
                <a:spcPct val="90000"/>
              </a:lnSpc>
              <a:spcBef>
                <a:spcPts val="500"/>
              </a:spcBef>
              <a:spcAft>
                <a:spcPts val="0"/>
              </a:spcAft>
              <a:buClr>
                <a:schemeClr val="lt1"/>
              </a:buClr>
              <a:buSzPts val="1600"/>
              <a:buFont typeface="Arial"/>
              <a:buChar char="•"/>
              <a:defRPr sz="1600">
                <a:solidFill>
                  <a:srgbClr val="174168"/>
                </a:solidFill>
              </a:defRPr>
            </a:lvl4pPr>
            <a:lvl5pPr lvl="4" algn="l">
              <a:lnSpc>
                <a:spcPct val="90000"/>
              </a:lnSpc>
              <a:spcBef>
                <a:spcPts val="500"/>
              </a:spcBef>
              <a:spcAft>
                <a:spcPts val="0"/>
              </a:spcAft>
              <a:buClr>
                <a:schemeClr val="lt1"/>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7" name="Google Shape;127;p2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28" name="Google Shape;128;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29" name="Google Shape;129;p2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A63"/>
              </a:buClr>
              <a:buSzPts val="4000"/>
              <a:buFont typeface="Trebuchet MS"/>
              <a:buNone/>
              <a:defRPr>
                <a:solidFill>
                  <a:srgbClr val="003A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0"/>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a:lnSpc>
                <a:spcPct val="95000"/>
              </a:lnSpc>
              <a:spcBef>
                <a:spcPts val="1400"/>
              </a:spcBef>
              <a:spcAft>
                <a:spcPts val="0"/>
              </a:spcAft>
              <a:buSzPts val="2160"/>
              <a:buChar char="•"/>
              <a:defRPr>
                <a:solidFill>
                  <a:srgbClr val="003A63"/>
                </a:solidFill>
              </a:defRPr>
            </a:lvl1pPr>
            <a:lvl2pPr marL="914400" lvl="1" indent="-330200" algn="l">
              <a:lnSpc>
                <a:spcPct val="90000"/>
              </a:lnSpc>
              <a:spcBef>
                <a:spcPts val="300"/>
              </a:spcBef>
              <a:spcAft>
                <a:spcPts val="0"/>
              </a:spcAft>
              <a:buSzPts val="1600"/>
              <a:buChar char="•"/>
              <a:defRPr>
                <a:solidFill>
                  <a:srgbClr val="003A63"/>
                </a:solidFill>
              </a:defRPr>
            </a:lvl2pPr>
            <a:lvl3pPr marL="1371600" lvl="2" indent="-317500" algn="l">
              <a:lnSpc>
                <a:spcPct val="90000"/>
              </a:lnSpc>
              <a:spcBef>
                <a:spcPts val="300"/>
              </a:spcBef>
              <a:spcAft>
                <a:spcPts val="0"/>
              </a:spcAft>
              <a:buSzPts val="1400"/>
              <a:buChar char="•"/>
              <a:defRPr>
                <a:solidFill>
                  <a:srgbClr val="003A63"/>
                </a:solidFill>
              </a:defRPr>
            </a:lvl3pPr>
            <a:lvl4pPr marL="1828800" lvl="3" indent="-317500" algn="l">
              <a:lnSpc>
                <a:spcPct val="90000"/>
              </a:lnSpc>
              <a:spcBef>
                <a:spcPts val="300"/>
              </a:spcBef>
              <a:spcAft>
                <a:spcPts val="0"/>
              </a:spcAft>
              <a:buSzPts val="1400"/>
              <a:buChar char="•"/>
              <a:defRPr>
                <a:solidFill>
                  <a:srgbClr val="003A63"/>
                </a:solidFill>
              </a:defRPr>
            </a:lvl4pPr>
            <a:lvl5pPr marL="2286000" lvl="4" indent="-317500" algn="l">
              <a:lnSpc>
                <a:spcPct val="90000"/>
              </a:lnSpc>
              <a:spcBef>
                <a:spcPts val="300"/>
              </a:spcBef>
              <a:spcAft>
                <a:spcPts val="0"/>
              </a:spcAft>
              <a:buSzPts val="1400"/>
              <a:buChar char="•"/>
              <a:defRPr>
                <a:solidFill>
                  <a:srgbClr val="003A63"/>
                </a:solidFill>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37" name="Google Shape;137;p30"/>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0"/>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0"/>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140" name="Google Shape;140;p30" descr="A picture containing tab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18"/>
        <p:cNvGrpSpPr/>
        <p:nvPr/>
      </p:nvGrpSpPr>
      <p:grpSpPr>
        <a:xfrm>
          <a:off x="0" y="0"/>
          <a:ext cx="0" cy="0"/>
          <a:chOff x="0" y="0"/>
          <a:chExt cx="0" cy="0"/>
        </a:xfrm>
      </p:grpSpPr>
      <p:sp>
        <p:nvSpPr>
          <p:cNvPr id="19" name="Google Shape;19;p13"/>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13"/>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 name="Google Shape;21;p13"/>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3"/>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74168"/>
                </a:solidFill>
              </a:defRPr>
            </a:lvl1pPr>
            <a:lvl2pPr lvl="1" algn="l">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a:lnSpc>
                <a:spcPct val="90000"/>
              </a:lnSpc>
              <a:spcBef>
                <a:spcPts val="500"/>
              </a:spcBef>
              <a:spcAft>
                <a:spcPts val="0"/>
              </a:spcAft>
              <a:buClr>
                <a:srgbClr val="997A48"/>
              </a:buClr>
              <a:buSzPts val="1600"/>
              <a:buFont typeface="Arial"/>
              <a:buChar char="•"/>
              <a:defRPr sz="1600">
                <a:solidFill>
                  <a:srgbClr val="174168"/>
                </a:solidFill>
              </a:defRPr>
            </a:lvl4pPr>
            <a:lvl5pPr lvl="4" algn="l">
              <a:lnSpc>
                <a:spcPct val="90000"/>
              </a:lnSpc>
              <a:spcBef>
                <a:spcPts val="500"/>
              </a:spcBef>
              <a:spcAft>
                <a:spcPts val="0"/>
              </a:spcAft>
              <a:buClr>
                <a:srgbClr val="997A48"/>
              </a:buClr>
              <a:buSzPts val="1600"/>
              <a:buFont typeface="Arial"/>
              <a:buChar char="•"/>
              <a:defRPr sz="1600">
                <a:solidFill>
                  <a:srgbClr val="174168"/>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13"/>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13"/>
          <p:cNvSpPr/>
          <p:nvPr/>
        </p:nvSpPr>
        <p:spPr>
          <a:xfrm>
            <a:off x="7364500" y="6139602"/>
            <a:ext cx="1805400" cy="798600"/>
          </a:xfrm>
          <a:prstGeom prst="roundRect">
            <a:avLst>
              <a:gd name="adj" fmla="val 16667"/>
            </a:avLst>
          </a:prstGeom>
          <a:solidFill>
            <a:srgbClr val="50C3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5" name="Google Shape;25;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427325" y="6243805"/>
            <a:ext cx="1679750" cy="592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47"/>
        <p:cNvGrpSpPr/>
        <p:nvPr/>
      </p:nvGrpSpPr>
      <p:grpSpPr>
        <a:xfrm>
          <a:off x="0" y="0"/>
          <a:ext cx="0" cy="0"/>
          <a:chOff x="0" y="0"/>
          <a:chExt cx="0" cy="0"/>
        </a:xfrm>
      </p:grpSpPr>
      <p:sp>
        <p:nvSpPr>
          <p:cNvPr id="148" name="Google Shape;148;g2ae1fa1d7a9_0_235"/>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g2ae1fa1d7a9_0_235"/>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g2ae1fa1d7a9_0_235"/>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g2ae1fa1d7a9_0_23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2" name="Google Shape;152;g2ae1fa1d7a9_0_23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153" name="Google Shape;153;g2ae1fa1d7a9_0_2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154" name="Google Shape;154;g2ae1fa1d7a9_0_23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155"/>
        <p:cNvGrpSpPr/>
        <p:nvPr/>
      </p:nvGrpSpPr>
      <p:grpSpPr>
        <a:xfrm>
          <a:off x="0" y="0"/>
          <a:ext cx="0" cy="0"/>
          <a:chOff x="0" y="0"/>
          <a:chExt cx="0" cy="0"/>
        </a:xfrm>
      </p:grpSpPr>
      <p:sp>
        <p:nvSpPr>
          <p:cNvPr id="156" name="Google Shape;156;g2ae1fa1d7a9_0_243"/>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g2ae1fa1d7a9_0_243"/>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8" name="Google Shape;158;g2ae1fa1d7a9_0_24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59" name="Google Shape;159;g2ae1fa1d7a9_0_24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160" name="Google Shape;160;g2ae1fa1d7a9_0_2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161"/>
        <p:cNvGrpSpPr/>
        <p:nvPr/>
      </p:nvGrpSpPr>
      <p:grpSpPr>
        <a:xfrm>
          <a:off x="0" y="0"/>
          <a:ext cx="0" cy="0"/>
          <a:chOff x="0" y="0"/>
          <a:chExt cx="0" cy="0"/>
        </a:xfrm>
      </p:grpSpPr>
      <p:pic>
        <p:nvPicPr>
          <p:cNvPr id="162" name="Google Shape;162;g2ae1fa1d7a9_0_24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163" name="Google Shape;163;g2ae1fa1d7a9_0_249"/>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4" name="Google Shape;164;g2ae1fa1d7a9_0_249"/>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5" name="Google Shape;165;g2ae1fa1d7a9_0_24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66" name="Google Shape;166;g2ae1fa1d7a9_0_24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67" name="Google Shape;167;g2ae1fa1d7a9_0_24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168"/>
        <p:cNvGrpSpPr/>
        <p:nvPr/>
      </p:nvGrpSpPr>
      <p:grpSpPr>
        <a:xfrm>
          <a:off x="0" y="0"/>
          <a:ext cx="0" cy="0"/>
          <a:chOff x="0" y="0"/>
          <a:chExt cx="0" cy="0"/>
        </a:xfrm>
      </p:grpSpPr>
      <p:pic>
        <p:nvPicPr>
          <p:cNvPr id="169" name="Google Shape;169;g2ae1fa1d7a9_0_25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170" name="Google Shape;170;g2ae1fa1d7a9_0_25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1" name="Google Shape;171;g2ae1fa1d7a9_0_25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23F67"/>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rtl="0">
              <a:lnSpc>
                <a:spcPct val="90000"/>
              </a:lnSpc>
              <a:spcBef>
                <a:spcPts val="500"/>
              </a:spcBef>
              <a:spcAft>
                <a:spcPts val="0"/>
              </a:spcAft>
              <a:buClr>
                <a:srgbClr val="997A48"/>
              </a:buClr>
              <a:buSzPts val="1600"/>
              <a:buFont typeface="Arial"/>
              <a:buChar char="•"/>
              <a:defRPr sz="1600">
                <a:solidFill>
                  <a:srgbClr val="123F67"/>
                </a:solidFill>
              </a:defRPr>
            </a:lvl4pPr>
            <a:lvl5pPr lvl="4" algn="l" rtl="0">
              <a:lnSpc>
                <a:spcPct val="90000"/>
              </a:lnSpc>
              <a:spcBef>
                <a:spcPts val="500"/>
              </a:spcBef>
              <a:spcAft>
                <a:spcPts val="0"/>
              </a:spcAft>
              <a:buClr>
                <a:srgbClr val="997A48"/>
              </a:buClr>
              <a:buSzPts val="1600"/>
              <a:buFont typeface="Arial"/>
              <a:buChar char="•"/>
              <a:defRPr sz="1600">
                <a:solidFill>
                  <a:srgbClr val="123F67"/>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2" name="Google Shape;172;g2ae1fa1d7a9_0_25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73" name="Google Shape;173;g2ae1fa1d7a9_0_25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74" name="Google Shape;174;g2ae1fa1d7a9_0_25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175"/>
        <p:cNvGrpSpPr/>
        <p:nvPr/>
      </p:nvGrpSpPr>
      <p:grpSpPr>
        <a:xfrm>
          <a:off x="0" y="0"/>
          <a:ext cx="0" cy="0"/>
          <a:chOff x="0" y="0"/>
          <a:chExt cx="0" cy="0"/>
        </a:xfrm>
      </p:grpSpPr>
      <p:pic>
        <p:nvPicPr>
          <p:cNvPr id="176" name="Google Shape;176;g2ae1fa1d7a9_0_26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177" name="Google Shape;177;g2ae1fa1d7a9_0_263"/>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8" name="Google Shape;178;g2ae1fa1d7a9_0_263"/>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23F67"/>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rtl="0">
              <a:lnSpc>
                <a:spcPct val="90000"/>
              </a:lnSpc>
              <a:spcBef>
                <a:spcPts val="500"/>
              </a:spcBef>
              <a:spcAft>
                <a:spcPts val="0"/>
              </a:spcAft>
              <a:buClr>
                <a:srgbClr val="997A48"/>
              </a:buClr>
              <a:buSzPts val="1600"/>
              <a:buFont typeface="Arial"/>
              <a:buChar char="•"/>
              <a:defRPr sz="1600">
                <a:solidFill>
                  <a:srgbClr val="123F67"/>
                </a:solidFill>
              </a:defRPr>
            </a:lvl4pPr>
            <a:lvl5pPr lvl="4" algn="l" rtl="0">
              <a:lnSpc>
                <a:spcPct val="90000"/>
              </a:lnSpc>
              <a:spcBef>
                <a:spcPts val="500"/>
              </a:spcBef>
              <a:spcAft>
                <a:spcPts val="0"/>
              </a:spcAft>
              <a:buClr>
                <a:srgbClr val="997A48"/>
              </a:buClr>
              <a:buSzPts val="1600"/>
              <a:buFont typeface="Arial"/>
              <a:buChar char="•"/>
              <a:defRPr sz="1600">
                <a:solidFill>
                  <a:srgbClr val="123F67"/>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79" name="Google Shape;179;g2ae1fa1d7a9_0_26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0" name="Google Shape;180;g2ae1fa1d7a9_0_2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81" name="Google Shape;181;g2ae1fa1d7a9_0_26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182"/>
        <p:cNvGrpSpPr/>
        <p:nvPr/>
      </p:nvGrpSpPr>
      <p:grpSpPr>
        <a:xfrm>
          <a:off x="0" y="0"/>
          <a:ext cx="0" cy="0"/>
          <a:chOff x="0" y="0"/>
          <a:chExt cx="0" cy="0"/>
        </a:xfrm>
      </p:grpSpPr>
      <p:pic>
        <p:nvPicPr>
          <p:cNvPr id="183" name="Google Shape;183;g2ae1fa1d7a9_0_27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184" name="Google Shape;184;g2ae1fa1d7a9_0_27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g2ae1fa1d7a9_0_27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86" name="Google Shape;186;g2ae1fa1d7a9_0_27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87" name="Google Shape;187;g2ae1fa1d7a9_0_2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88" name="Google Shape;188;g2ae1fa1d7a9_0_270"/>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as Sufficient Information Been Collected?">
  <p:cSld name="Has Sufficient Information Been Collected?">
    <p:bg>
      <p:bgPr>
        <a:solidFill>
          <a:srgbClr val="174168"/>
        </a:solidFill>
        <a:effectLst/>
      </p:bgPr>
    </p:bg>
    <p:spTree>
      <p:nvGrpSpPr>
        <p:cNvPr id="1" name="Shape 189"/>
        <p:cNvGrpSpPr/>
        <p:nvPr/>
      </p:nvGrpSpPr>
      <p:grpSpPr>
        <a:xfrm>
          <a:off x="0" y="0"/>
          <a:ext cx="0" cy="0"/>
          <a:chOff x="0" y="0"/>
          <a:chExt cx="0" cy="0"/>
        </a:xfrm>
      </p:grpSpPr>
      <p:pic>
        <p:nvPicPr>
          <p:cNvPr id="190" name="Google Shape;190;g2ae1fa1d7a9_0_27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34470" y="3720013"/>
            <a:ext cx="7577473" cy="2613690"/>
          </a:xfrm>
          <a:prstGeom prst="rect">
            <a:avLst/>
          </a:prstGeom>
          <a:noFill/>
          <a:ln>
            <a:noFill/>
          </a:ln>
        </p:spPr>
      </p:pic>
      <p:sp>
        <p:nvSpPr>
          <p:cNvPr id="191" name="Google Shape;191;g2ae1fa1d7a9_0_277"/>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g2ae1fa1d7a9_0_277"/>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93" name="Google Shape;193;g2ae1fa1d7a9_0_27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94" name="Google Shape;194;g2ae1fa1d7a9_0_2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195" name="Google Shape;195;g2ae1fa1d7a9_0_277"/>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linical History &amp; Interview">
  <p:cSld name="Clinical History &amp; Interview">
    <p:bg>
      <p:bgPr>
        <a:solidFill>
          <a:srgbClr val="74235F"/>
        </a:solidFill>
        <a:effectLst/>
      </p:bgPr>
    </p:bg>
    <p:spTree>
      <p:nvGrpSpPr>
        <p:cNvPr id="1" name="Shape 196"/>
        <p:cNvGrpSpPr/>
        <p:nvPr/>
      </p:nvGrpSpPr>
      <p:grpSpPr>
        <a:xfrm>
          <a:off x="0" y="0"/>
          <a:ext cx="0" cy="0"/>
          <a:chOff x="0" y="0"/>
          <a:chExt cx="0" cy="0"/>
        </a:xfrm>
      </p:grpSpPr>
      <p:pic>
        <p:nvPicPr>
          <p:cNvPr id="197" name="Google Shape;197;g2ae1fa1d7a9_0_28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0" y="3726802"/>
            <a:ext cx="7543796" cy="2598378"/>
          </a:xfrm>
          <a:prstGeom prst="rect">
            <a:avLst/>
          </a:prstGeom>
          <a:noFill/>
          <a:ln>
            <a:noFill/>
          </a:ln>
        </p:spPr>
      </p:pic>
      <p:sp>
        <p:nvSpPr>
          <p:cNvPr id="198" name="Google Shape;198;g2ae1fa1d7a9_0_284"/>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g2ae1fa1d7a9_0_284"/>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0" name="Google Shape;200;g2ae1fa1d7a9_0_28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1" name="Google Shape;201;g2ae1fa1d7a9_0_28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02" name="Google Shape;202;g2ae1fa1d7a9_0_284"/>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ysical Exam">
  <p:cSld name="Physical Exam">
    <p:bg>
      <p:bgPr>
        <a:solidFill>
          <a:srgbClr val="892E71"/>
        </a:solidFill>
        <a:effectLst/>
      </p:bgPr>
    </p:bg>
    <p:spTree>
      <p:nvGrpSpPr>
        <p:cNvPr id="1" name="Shape 203"/>
        <p:cNvGrpSpPr/>
        <p:nvPr/>
      </p:nvGrpSpPr>
      <p:grpSpPr>
        <a:xfrm>
          <a:off x="0" y="0"/>
          <a:ext cx="0" cy="0"/>
          <a:chOff x="0" y="0"/>
          <a:chExt cx="0" cy="0"/>
        </a:xfrm>
      </p:grpSpPr>
      <p:pic>
        <p:nvPicPr>
          <p:cNvPr id="204" name="Google Shape;204;g2ae1fa1d7a9_0_2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29589"/>
            <a:ext cx="7543975" cy="2598439"/>
          </a:xfrm>
          <a:prstGeom prst="rect">
            <a:avLst/>
          </a:prstGeom>
          <a:noFill/>
          <a:ln>
            <a:noFill/>
          </a:ln>
        </p:spPr>
      </p:pic>
      <p:sp>
        <p:nvSpPr>
          <p:cNvPr id="205" name="Google Shape;205;g2ae1fa1d7a9_0_291"/>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g2ae1fa1d7a9_0_291"/>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7" name="Google Shape;207;g2ae1fa1d7a9_0_2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08" name="Google Shape;208;g2ae1fa1d7a9_0_29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09" name="Google Shape;209;g2ae1fa1d7a9_0_291"/>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ferral &amp; Consultation">
  <p:cSld name="Referral &amp; Consultation">
    <p:bg>
      <p:bgPr>
        <a:solidFill>
          <a:srgbClr val="973272"/>
        </a:solidFill>
        <a:effectLst/>
      </p:bgPr>
    </p:bg>
    <p:spTree>
      <p:nvGrpSpPr>
        <p:cNvPr id="1" name="Shape 210"/>
        <p:cNvGrpSpPr/>
        <p:nvPr/>
      </p:nvGrpSpPr>
      <p:grpSpPr>
        <a:xfrm>
          <a:off x="0" y="0"/>
          <a:ext cx="0" cy="0"/>
          <a:chOff x="0" y="0"/>
          <a:chExt cx="0" cy="0"/>
        </a:xfrm>
      </p:grpSpPr>
      <p:pic>
        <p:nvPicPr>
          <p:cNvPr id="211" name="Google Shape;211;g2ae1fa1d7a9_0_29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801" cy="2598379"/>
          </a:xfrm>
          <a:prstGeom prst="rect">
            <a:avLst/>
          </a:prstGeom>
          <a:noFill/>
          <a:ln>
            <a:noFill/>
          </a:ln>
        </p:spPr>
      </p:pic>
      <p:sp>
        <p:nvSpPr>
          <p:cNvPr id="212" name="Google Shape;212;g2ae1fa1d7a9_0_29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3" name="Google Shape;213;g2ae1fa1d7a9_0_29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14" name="Google Shape;214;g2ae1fa1d7a9_0_29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15" name="Google Shape;215;g2ae1fa1d7a9_0_29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16" name="Google Shape;216;g2ae1fa1d7a9_0_298"/>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26"/>
        <p:cNvGrpSpPr/>
        <p:nvPr/>
      </p:nvGrpSpPr>
      <p:grpSpPr>
        <a:xfrm>
          <a:off x="0" y="0"/>
          <a:ext cx="0" cy="0"/>
          <a:chOff x="0" y="0"/>
          <a:chExt cx="0" cy="0"/>
        </a:xfrm>
      </p:grpSpPr>
      <p:sp>
        <p:nvSpPr>
          <p:cNvPr id="27" name="Google Shape;2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4"/>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9" name="Google Shape;29;p14"/>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0" name="Google Shape;30;p14"/>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pic>
        <p:nvPicPr>
          <p:cNvPr id="31" name="Google Shape;31;p1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gnostic Testing">
  <p:cSld name="Diagnostic Testing">
    <p:bg>
      <p:bgPr>
        <a:solidFill>
          <a:srgbClr val="661F57"/>
        </a:solidFill>
        <a:effectLst/>
      </p:bgPr>
    </p:bg>
    <p:spTree>
      <p:nvGrpSpPr>
        <p:cNvPr id="1" name="Shape 217"/>
        <p:cNvGrpSpPr/>
        <p:nvPr/>
      </p:nvGrpSpPr>
      <p:grpSpPr>
        <a:xfrm>
          <a:off x="0" y="0"/>
          <a:ext cx="0" cy="0"/>
          <a:chOff x="0" y="0"/>
          <a:chExt cx="0" cy="0"/>
        </a:xfrm>
      </p:grpSpPr>
      <p:pic>
        <p:nvPicPr>
          <p:cNvPr id="218" name="Google Shape;218;g2ae1fa1d7a9_0_30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7114"/>
            <a:ext cx="7543798" cy="2599652"/>
          </a:xfrm>
          <a:prstGeom prst="rect">
            <a:avLst/>
          </a:prstGeom>
          <a:noFill/>
          <a:ln>
            <a:noFill/>
          </a:ln>
        </p:spPr>
      </p:pic>
      <p:sp>
        <p:nvSpPr>
          <p:cNvPr id="219" name="Google Shape;219;g2ae1fa1d7a9_0_305"/>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0" name="Google Shape;220;g2ae1fa1d7a9_0_305"/>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1" name="Google Shape;221;g2ae1fa1d7a9_0_30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22" name="Google Shape;222;g2ae1fa1d7a9_0_30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23" name="Google Shape;223;g2ae1fa1d7a9_0_305"/>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munication of the Diagnosis">
  <p:cSld name="Communication of the Diagnosis">
    <p:bg>
      <p:bgPr>
        <a:solidFill>
          <a:srgbClr val="3997AF"/>
        </a:solidFill>
        <a:effectLst/>
      </p:bgPr>
    </p:bg>
    <p:spTree>
      <p:nvGrpSpPr>
        <p:cNvPr id="1" name="Shape 224"/>
        <p:cNvGrpSpPr/>
        <p:nvPr/>
      </p:nvGrpSpPr>
      <p:grpSpPr>
        <a:xfrm>
          <a:off x="0" y="0"/>
          <a:ext cx="0" cy="0"/>
          <a:chOff x="0" y="0"/>
          <a:chExt cx="0" cy="0"/>
        </a:xfrm>
      </p:grpSpPr>
      <p:sp>
        <p:nvSpPr>
          <p:cNvPr id="225" name="Google Shape;225;g2ae1fa1d7a9_0_312"/>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g2ae1fa1d7a9_0_312"/>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27" name="Google Shape;227;g2ae1fa1d7a9_0_31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28" name="Google Shape;228;g2ae1fa1d7a9_0_31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8" cy="2599652"/>
          </a:xfrm>
          <a:prstGeom prst="rect">
            <a:avLst/>
          </a:prstGeom>
          <a:noFill/>
          <a:ln>
            <a:noFill/>
          </a:ln>
        </p:spPr>
      </p:pic>
      <p:pic>
        <p:nvPicPr>
          <p:cNvPr id="229" name="Google Shape;229;g2ae1fa1d7a9_0_3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30" name="Google Shape;230;g2ae1fa1d7a9_0_312"/>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reatment">
  <p:cSld name="Treatment">
    <p:bg>
      <p:bgPr>
        <a:solidFill>
          <a:srgbClr val="3FA5BC"/>
        </a:solidFill>
        <a:effectLst/>
      </p:bgPr>
    </p:bg>
    <p:spTree>
      <p:nvGrpSpPr>
        <p:cNvPr id="1" name="Shape 231"/>
        <p:cNvGrpSpPr/>
        <p:nvPr/>
      </p:nvGrpSpPr>
      <p:grpSpPr>
        <a:xfrm>
          <a:off x="0" y="0"/>
          <a:ext cx="0" cy="0"/>
          <a:chOff x="0" y="0"/>
          <a:chExt cx="0" cy="0"/>
        </a:xfrm>
      </p:grpSpPr>
      <p:pic>
        <p:nvPicPr>
          <p:cNvPr id="232" name="Google Shape;232;g2ae1fa1d7a9_0_3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233" name="Google Shape;233;g2ae1fa1d7a9_0_31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4" name="Google Shape;234;g2ae1fa1d7a9_0_31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123F67"/>
              </a:buClr>
              <a:buSzPts val="2400"/>
              <a:buFont typeface="Arial"/>
              <a:buChar char="•"/>
              <a:defRPr sz="2400">
                <a:solidFill>
                  <a:schemeClr val="lt1"/>
                </a:solidFill>
              </a:defRPr>
            </a:lvl1pPr>
            <a:lvl2pPr lvl="1" algn="l" rtl="0">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rtl="0">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rtl="0">
              <a:lnSpc>
                <a:spcPct val="90000"/>
              </a:lnSpc>
              <a:spcBef>
                <a:spcPts val="500"/>
              </a:spcBef>
              <a:spcAft>
                <a:spcPts val="0"/>
              </a:spcAft>
              <a:buClr>
                <a:srgbClr val="123F67"/>
              </a:buClr>
              <a:buSzPts val="1600"/>
              <a:buFont typeface="Arial"/>
              <a:buChar char="•"/>
              <a:defRPr sz="1600">
                <a:solidFill>
                  <a:schemeClr val="lt1"/>
                </a:solidFill>
              </a:defRPr>
            </a:lvl4pPr>
            <a:lvl5pPr lvl="4" algn="l" rtl="0">
              <a:lnSpc>
                <a:spcPct val="90000"/>
              </a:lnSpc>
              <a:spcBef>
                <a:spcPts val="500"/>
              </a:spcBef>
              <a:spcAft>
                <a:spcPts val="0"/>
              </a:spcAft>
              <a:buClr>
                <a:srgbClr val="123F67"/>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35" name="Google Shape;235;g2ae1fa1d7a9_0_3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36" name="Google Shape;236;g2ae1fa1d7a9_0_3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37" name="Google Shape;237;g2ae1fa1d7a9_0_319"/>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utcomes">
  <p:cSld name="Outcomes">
    <p:bg>
      <p:bgPr>
        <a:solidFill>
          <a:srgbClr val="50C3DC"/>
        </a:solidFill>
        <a:effectLst/>
      </p:bgPr>
    </p:bg>
    <p:spTree>
      <p:nvGrpSpPr>
        <p:cNvPr id="1" name="Shape 238"/>
        <p:cNvGrpSpPr/>
        <p:nvPr/>
      </p:nvGrpSpPr>
      <p:grpSpPr>
        <a:xfrm>
          <a:off x="0" y="0"/>
          <a:ext cx="0" cy="0"/>
          <a:chOff x="0" y="0"/>
          <a:chExt cx="0" cy="0"/>
        </a:xfrm>
      </p:grpSpPr>
      <p:pic>
        <p:nvPicPr>
          <p:cNvPr id="239" name="Google Shape;239;g2ae1fa1d7a9_0_32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42128"/>
            <a:ext cx="7543801" cy="2598379"/>
          </a:xfrm>
          <a:prstGeom prst="rect">
            <a:avLst/>
          </a:prstGeom>
          <a:noFill/>
          <a:ln>
            <a:noFill/>
          </a:ln>
        </p:spPr>
      </p:pic>
      <p:sp>
        <p:nvSpPr>
          <p:cNvPr id="240" name="Google Shape;240;g2ae1fa1d7a9_0_326"/>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174168"/>
              </a:buClr>
              <a:buSzPts val="3000"/>
              <a:buFont typeface="Trebuchet MS"/>
              <a:buNone/>
              <a:defRPr sz="3000">
                <a:solidFill>
                  <a:srgbClr val="174168"/>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1" name="Google Shape;241;g2ae1fa1d7a9_0_326"/>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chemeClr val="lt1"/>
              </a:buClr>
              <a:buSzPts val="2400"/>
              <a:buFont typeface="Arial"/>
              <a:buChar char="•"/>
              <a:defRPr sz="2400">
                <a:solidFill>
                  <a:srgbClr val="174168"/>
                </a:solidFill>
              </a:defRPr>
            </a:lvl1pPr>
            <a:lvl2pPr lvl="1" algn="l" rtl="0">
              <a:lnSpc>
                <a:spcPct val="90000"/>
              </a:lnSpc>
              <a:spcBef>
                <a:spcPts val="500"/>
              </a:spcBef>
              <a:spcAft>
                <a:spcPts val="0"/>
              </a:spcAft>
              <a:buClr>
                <a:schemeClr val="lt1"/>
              </a:buClr>
              <a:buSzPts val="2000"/>
              <a:buFont typeface="Noto Sans Symbols"/>
              <a:buChar char="▪"/>
              <a:defRPr sz="2000">
                <a:solidFill>
                  <a:srgbClr val="174168"/>
                </a:solidFill>
              </a:defRPr>
            </a:lvl2pPr>
            <a:lvl3pPr lvl="2" algn="l" rtl="0">
              <a:lnSpc>
                <a:spcPct val="90000"/>
              </a:lnSpc>
              <a:spcBef>
                <a:spcPts val="500"/>
              </a:spcBef>
              <a:spcAft>
                <a:spcPts val="0"/>
              </a:spcAft>
              <a:buClr>
                <a:schemeClr val="lt1"/>
              </a:buClr>
              <a:buSzPts val="1800"/>
              <a:buFont typeface="Noto Sans Symbols"/>
              <a:buChar char="⮚"/>
              <a:defRPr sz="1800">
                <a:solidFill>
                  <a:srgbClr val="174168"/>
                </a:solidFill>
              </a:defRPr>
            </a:lvl3pPr>
            <a:lvl4pPr lvl="3" algn="l" rtl="0">
              <a:lnSpc>
                <a:spcPct val="90000"/>
              </a:lnSpc>
              <a:spcBef>
                <a:spcPts val="500"/>
              </a:spcBef>
              <a:spcAft>
                <a:spcPts val="0"/>
              </a:spcAft>
              <a:buClr>
                <a:schemeClr val="lt1"/>
              </a:buClr>
              <a:buSzPts val="1600"/>
              <a:buFont typeface="Arial"/>
              <a:buChar char="•"/>
              <a:defRPr sz="1600">
                <a:solidFill>
                  <a:srgbClr val="174168"/>
                </a:solidFill>
              </a:defRPr>
            </a:lvl4pPr>
            <a:lvl5pPr lvl="4" algn="l" rtl="0">
              <a:lnSpc>
                <a:spcPct val="90000"/>
              </a:lnSpc>
              <a:spcBef>
                <a:spcPts val="500"/>
              </a:spcBef>
              <a:spcAft>
                <a:spcPts val="0"/>
              </a:spcAft>
              <a:buClr>
                <a:schemeClr val="lt1"/>
              </a:buClr>
              <a:buSzPts val="1600"/>
              <a:buFont typeface="Arial"/>
              <a:buChar char="•"/>
              <a:defRPr sz="1600">
                <a:solidFill>
                  <a:srgbClr val="174168"/>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2" name="Google Shape;242;g2ae1fa1d7a9_0_3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43" name="Google Shape;243;g2ae1fa1d7a9_0_3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244" name="Google Shape;244;g2ae1fa1d7a9_0_326"/>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nterior Slide - WHITE">
  <p:cSld name="Interior Slide - WHITE">
    <p:bg>
      <p:bgPr>
        <a:solidFill>
          <a:schemeClr val="lt1"/>
        </a:solidFill>
        <a:effectLst/>
      </p:bgPr>
    </p:bg>
    <p:spTree>
      <p:nvGrpSpPr>
        <p:cNvPr id="1" name="Shape 245"/>
        <p:cNvGrpSpPr/>
        <p:nvPr/>
      </p:nvGrpSpPr>
      <p:grpSpPr>
        <a:xfrm>
          <a:off x="0" y="0"/>
          <a:ext cx="0" cy="0"/>
          <a:chOff x="0" y="0"/>
          <a:chExt cx="0" cy="0"/>
        </a:xfrm>
      </p:grpSpPr>
      <p:sp>
        <p:nvSpPr>
          <p:cNvPr id="246" name="Google Shape;246;g2ae1fa1d7a9_0_333"/>
          <p:cNvSpPr txBox="1">
            <a:spLocks noGrp="1"/>
          </p:cNvSpPr>
          <p:nvPr>
            <p:ph type="ctrTitle"/>
          </p:nvPr>
        </p:nvSpPr>
        <p:spPr>
          <a:xfrm>
            <a:off x="685800" y="504256"/>
            <a:ext cx="6425100" cy="4779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7" name="Google Shape;247;g2ae1fa1d7a9_0_333"/>
          <p:cNvSpPr txBox="1">
            <a:spLocks noGrp="1"/>
          </p:cNvSpPr>
          <p:nvPr>
            <p:ph type="subTitle" idx="1"/>
          </p:nvPr>
        </p:nvSpPr>
        <p:spPr>
          <a:xfrm>
            <a:off x="685800" y="1194509"/>
            <a:ext cx="7772400" cy="405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rgbClr val="174168"/>
                </a:solidFill>
              </a:defRPr>
            </a:lvl1pPr>
            <a:lvl2pPr lvl="1" algn="l" rtl="0">
              <a:lnSpc>
                <a:spcPct val="90000"/>
              </a:lnSpc>
              <a:spcBef>
                <a:spcPts val="500"/>
              </a:spcBef>
              <a:spcAft>
                <a:spcPts val="0"/>
              </a:spcAft>
              <a:buClr>
                <a:srgbClr val="997A48"/>
              </a:buClr>
              <a:buSzPts val="2000"/>
              <a:buFont typeface="Noto Sans Symbols"/>
              <a:buChar char="▪"/>
              <a:defRPr sz="2000">
                <a:solidFill>
                  <a:srgbClr val="174168"/>
                </a:solidFill>
              </a:defRPr>
            </a:lvl2pPr>
            <a:lvl3pPr lvl="2" algn="l" rtl="0">
              <a:lnSpc>
                <a:spcPct val="90000"/>
              </a:lnSpc>
              <a:spcBef>
                <a:spcPts val="500"/>
              </a:spcBef>
              <a:spcAft>
                <a:spcPts val="0"/>
              </a:spcAft>
              <a:buClr>
                <a:srgbClr val="997A48"/>
              </a:buClr>
              <a:buSzPts val="1800"/>
              <a:buFont typeface="Noto Sans Symbols"/>
              <a:buChar char="⮚"/>
              <a:defRPr sz="1800">
                <a:solidFill>
                  <a:srgbClr val="174168"/>
                </a:solidFill>
              </a:defRPr>
            </a:lvl3pPr>
            <a:lvl4pPr lvl="3" algn="l" rtl="0">
              <a:lnSpc>
                <a:spcPct val="90000"/>
              </a:lnSpc>
              <a:spcBef>
                <a:spcPts val="500"/>
              </a:spcBef>
              <a:spcAft>
                <a:spcPts val="0"/>
              </a:spcAft>
              <a:buClr>
                <a:srgbClr val="997A48"/>
              </a:buClr>
              <a:buSzPts val="1600"/>
              <a:buFont typeface="Arial"/>
              <a:buChar char="•"/>
              <a:defRPr sz="1600">
                <a:solidFill>
                  <a:srgbClr val="174168"/>
                </a:solidFill>
              </a:defRPr>
            </a:lvl4pPr>
            <a:lvl5pPr lvl="4" algn="l" rtl="0">
              <a:lnSpc>
                <a:spcPct val="90000"/>
              </a:lnSpc>
              <a:spcBef>
                <a:spcPts val="500"/>
              </a:spcBef>
              <a:spcAft>
                <a:spcPts val="0"/>
              </a:spcAft>
              <a:buClr>
                <a:srgbClr val="997A48"/>
              </a:buClr>
              <a:buSzPts val="1600"/>
              <a:buFont typeface="Arial"/>
              <a:buChar char="•"/>
              <a:defRPr sz="1600">
                <a:solidFill>
                  <a:srgbClr val="174168"/>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48" name="Google Shape;248;g2ae1fa1d7a9_0_333"/>
          <p:cNvSpPr txBox="1">
            <a:spLocks noGrp="1"/>
          </p:cNvSpPr>
          <p:nvPr>
            <p:ph type="sldNum" idx="12"/>
          </p:nvPr>
        </p:nvSpPr>
        <p:spPr>
          <a:xfrm>
            <a:off x="8556784" y="6333134"/>
            <a:ext cx="548700" cy="5247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
        <p:nvSpPr>
          <p:cNvPr id="249" name="Google Shape;249;g2ae1fa1d7a9_0_333"/>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50" name="Google Shape;250;g2ae1fa1d7a9_0_33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
        <p:nvSpPr>
          <p:cNvPr id="251" name="Google Shape;251;g2ae1fa1d7a9_0_333"/>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2" name="Google Shape;252;g2ae1fa1d7a9_0_333"/>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This project was funded by the Gordon and Betty Moore Foundation as part of </a:t>
            </a:r>
            <a:endParaRPr sz="1100" b="1" i="0" u="none" strike="noStrike" cap="none">
              <a:solidFill>
                <a:srgbClr val="C08B3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C08B3F"/>
                </a:solidFill>
                <a:latin typeface="Calibri"/>
                <a:ea typeface="Calibri"/>
                <a:cs typeface="Calibri"/>
                <a:sym typeface="Calibri"/>
              </a:rPr>
              <a:t>The Leapfrog Group’s Recognizing Excellence in Diagnosis Initiative.</a:t>
            </a:r>
            <a:endParaRPr sz="1100" b="1" i="0" u="none" strike="noStrike" cap="none">
              <a:solidFill>
                <a:srgbClr val="C08B3F"/>
              </a:solidFill>
              <a:latin typeface="Calibri"/>
              <a:ea typeface="Calibri"/>
              <a:cs typeface="Calibri"/>
              <a:sym typeface="Calibri"/>
            </a:endParaRPr>
          </a:p>
        </p:txBody>
      </p:sp>
      <p:pic>
        <p:nvPicPr>
          <p:cNvPr id="253" name="Google Shape;253;g2ae1fa1d7a9_0_33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395575" y="6220655"/>
            <a:ext cx="1679750" cy="5925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Separator">
  <p:cSld name="CUSTOM">
    <p:bg>
      <p:bgPr>
        <a:solidFill>
          <a:schemeClr val="lt1"/>
        </a:solidFill>
        <a:effectLst/>
      </p:bgPr>
    </p:bg>
    <p:spTree>
      <p:nvGrpSpPr>
        <p:cNvPr id="1" name="Shape 254"/>
        <p:cNvGrpSpPr/>
        <p:nvPr/>
      </p:nvGrpSpPr>
      <p:grpSpPr>
        <a:xfrm>
          <a:off x="0" y="0"/>
          <a:ext cx="0" cy="0"/>
          <a:chOff x="0" y="0"/>
          <a:chExt cx="0" cy="0"/>
        </a:xfrm>
      </p:grpSpPr>
      <p:sp>
        <p:nvSpPr>
          <p:cNvPr id="255" name="Google Shape;255;g2ae1fa1d7a9_0_34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Clr>
                <a:srgbClr val="000000"/>
              </a:buClr>
              <a:buFont typeface="Arial"/>
              <a:buNone/>
              <a:defRPr/>
            </a:lvl1pPr>
            <a:lvl2pPr lvl="1" rtl="0">
              <a:buClr>
                <a:srgbClr val="000000"/>
              </a:buClr>
              <a:buFont typeface="Arial"/>
              <a:buNone/>
              <a:defRPr/>
            </a:lvl2pPr>
            <a:lvl3pPr lvl="2" rtl="0">
              <a:buClr>
                <a:srgbClr val="000000"/>
              </a:buClr>
              <a:buFont typeface="Arial"/>
              <a:buNone/>
              <a:defRPr/>
            </a:lvl3pPr>
            <a:lvl4pPr lvl="3" rtl="0">
              <a:buClr>
                <a:srgbClr val="000000"/>
              </a:buClr>
              <a:buFont typeface="Arial"/>
              <a:buNone/>
              <a:defRPr/>
            </a:lvl4pPr>
            <a:lvl5pPr lvl="4" rtl="0">
              <a:buClr>
                <a:srgbClr val="000000"/>
              </a:buClr>
              <a:buFont typeface="Arial"/>
              <a:buNone/>
              <a:defRPr/>
            </a:lvl5pPr>
            <a:lvl6pPr lvl="5" rtl="0">
              <a:buClr>
                <a:srgbClr val="000000"/>
              </a:buClr>
              <a:buFont typeface="Arial"/>
              <a:buNone/>
              <a:defRPr/>
            </a:lvl6pPr>
            <a:lvl7pPr lvl="6" rtl="0">
              <a:buClr>
                <a:srgbClr val="000000"/>
              </a:buClr>
              <a:buFont typeface="Arial"/>
              <a:buNone/>
              <a:defRPr/>
            </a:lvl7pPr>
            <a:lvl8pPr lvl="7" rtl="0">
              <a:buClr>
                <a:srgbClr val="000000"/>
              </a:buClr>
              <a:buFont typeface="Arial"/>
              <a:buNone/>
              <a:defRPr/>
            </a:lvl8pPr>
            <a:lvl9pPr lvl="8" rtl="0">
              <a:buClr>
                <a:srgbClr val="000000"/>
              </a:buClr>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56" name="Google Shape;256;g2ae1fa1d7a9_0_340"/>
          <p:cNvSpPr>
            <a:spLocks noGrp="1"/>
          </p:cNvSpPr>
          <p:nvPr>
            <p:ph type="pic" idx="2"/>
          </p:nvPr>
        </p:nvSpPr>
        <p:spPr>
          <a:xfrm>
            <a:off x="0" y="0"/>
            <a:ext cx="4260300" cy="6175800"/>
          </a:xfrm>
          <a:prstGeom prst="rect">
            <a:avLst/>
          </a:prstGeom>
          <a:noFill/>
          <a:ln>
            <a:noFill/>
          </a:ln>
        </p:spPr>
      </p:sp>
      <p:sp>
        <p:nvSpPr>
          <p:cNvPr id="257" name="Google Shape;257;g2ae1fa1d7a9_0_340"/>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58" name="Google Shape;258;g2ae1fa1d7a9_0_340"/>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59" name="Google Shape;259;g2ae1fa1d7a9_0_340"/>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C08B3F"/>
                </a:solidFill>
                <a:latin typeface="Calibri"/>
                <a:ea typeface="Calibri"/>
                <a:cs typeface="Calibri"/>
                <a:sym typeface="Calibri"/>
              </a:rPr>
              <a:t>This project was funded by the Gordon and Betty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US"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260" name="Google Shape;260;g2ae1fa1d7a9_0_340"/>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Separator 1">
  <p:cSld name="CUSTOM_2">
    <p:bg>
      <p:bgPr>
        <a:solidFill>
          <a:srgbClr val="C08B3F"/>
        </a:solidFill>
        <a:effectLst/>
      </p:bgPr>
    </p:bg>
    <p:spTree>
      <p:nvGrpSpPr>
        <p:cNvPr id="1" name="Shape 261"/>
        <p:cNvGrpSpPr/>
        <p:nvPr/>
      </p:nvGrpSpPr>
      <p:grpSpPr>
        <a:xfrm>
          <a:off x="0" y="0"/>
          <a:ext cx="0" cy="0"/>
          <a:chOff x="0" y="0"/>
          <a:chExt cx="0" cy="0"/>
        </a:xfrm>
      </p:grpSpPr>
      <p:sp>
        <p:nvSpPr>
          <p:cNvPr id="262" name="Google Shape;262;g2ae1fa1d7a9_0_34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63" name="Google Shape;263;g2ae1fa1d7a9_0_347"/>
          <p:cNvSpPr txBox="1"/>
          <p:nvPr/>
        </p:nvSpPr>
        <p:spPr>
          <a:xfrm>
            <a:off x="5026600" y="2199400"/>
            <a:ext cx="41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4" name="Google Shape;264;g2ae1fa1d7a9_0_347"/>
          <p:cNvSpPr/>
          <p:nvPr/>
        </p:nvSpPr>
        <p:spPr>
          <a:xfrm>
            <a:off x="0" y="6175800"/>
            <a:ext cx="9144000" cy="682200"/>
          </a:xfrm>
          <a:prstGeom prst="rect">
            <a:avLst/>
          </a:prstGeom>
          <a:solidFill>
            <a:srgbClr val="003A6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65" name="Google Shape;265;g2ae1fa1d7a9_0_347"/>
          <p:cNvSpPr txBox="1"/>
          <p:nvPr/>
        </p:nvSpPr>
        <p:spPr>
          <a:xfrm>
            <a:off x="605300" y="6255300"/>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C08B3F"/>
                </a:solidFill>
                <a:latin typeface="Calibri"/>
                <a:ea typeface="Calibri"/>
                <a:cs typeface="Calibri"/>
                <a:sym typeface="Calibri"/>
              </a:rPr>
              <a:t>This project was funded by the Gordon and Betty Foundation as part of </a:t>
            </a:r>
            <a:endParaRPr sz="1100" b="1">
              <a:solidFill>
                <a:srgbClr val="C08B3F"/>
              </a:solidFill>
              <a:latin typeface="Calibri"/>
              <a:ea typeface="Calibri"/>
              <a:cs typeface="Calibri"/>
              <a:sym typeface="Calibri"/>
            </a:endParaRPr>
          </a:p>
          <a:p>
            <a:pPr marL="0" lvl="0" indent="0" algn="ctr" rtl="0">
              <a:spcBef>
                <a:spcPts val="0"/>
              </a:spcBef>
              <a:spcAft>
                <a:spcPts val="0"/>
              </a:spcAft>
              <a:buNone/>
            </a:pPr>
            <a:r>
              <a:rPr lang="en-US" sz="1100" b="1">
                <a:solidFill>
                  <a:srgbClr val="C08B3F"/>
                </a:solidFill>
                <a:latin typeface="Calibri"/>
                <a:ea typeface="Calibri"/>
                <a:cs typeface="Calibri"/>
                <a:sym typeface="Calibri"/>
              </a:rPr>
              <a:t>The Leapfrog Group’s Recognizing Excellence in Diagnosis Initiative.</a:t>
            </a:r>
            <a:endParaRPr sz="1100" b="1">
              <a:solidFill>
                <a:srgbClr val="C08B3F"/>
              </a:solidFill>
              <a:latin typeface="Calibri"/>
              <a:ea typeface="Calibri"/>
              <a:cs typeface="Calibri"/>
              <a:sym typeface="Calibri"/>
            </a:endParaRPr>
          </a:p>
        </p:txBody>
      </p:sp>
      <p:pic>
        <p:nvPicPr>
          <p:cNvPr id="266" name="Google Shape;266;g2ae1fa1d7a9_0_347"/>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95575" y="6220655"/>
            <a:ext cx="1679750" cy="5925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ustom Layout 1">
  <p:cSld name="CUSTOM_1">
    <p:spTree>
      <p:nvGrpSpPr>
        <p:cNvPr id="1" name="Shape 267"/>
        <p:cNvGrpSpPr/>
        <p:nvPr/>
      </p:nvGrpSpPr>
      <p:grpSpPr>
        <a:xfrm>
          <a:off x="0" y="0"/>
          <a:ext cx="0" cy="0"/>
          <a:chOff x="0" y="0"/>
          <a:chExt cx="0" cy="0"/>
        </a:xfrm>
      </p:grpSpPr>
      <p:sp>
        <p:nvSpPr>
          <p:cNvPr id="268" name="Google Shape;268;g2ae1fa1d7a9_0_35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269" name="Google Shape;269;g2ae1fa1d7a9_0_353"/>
          <p:cNvSpPr>
            <a:spLocks noGrp="1"/>
          </p:cNvSpPr>
          <p:nvPr>
            <p:ph type="pic" idx="2"/>
          </p:nvPr>
        </p:nvSpPr>
        <p:spPr>
          <a:xfrm>
            <a:off x="0" y="0"/>
            <a:ext cx="9144000" cy="6176100"/>
          </a:xfrm>
          <a:prstGeom prst="rect">
            <a:avLst/>
          </a:prstGeom>
          <a:noFill/>
          <a:ln>
            <a:noFill/>
          </a:ln>
          <a:effectLst>
            <a:outerShdw blurRad="57150" dist="19050" dir="5400000" algn="bl" rotWithShape="0">
              <a:srgbClr val="000000">
                <a:alpha val="63000"/>
              </a:srgbClr>
            </a:outerShdw>
          </a:effectLst>
        </p:spPr>
      </p:sp>
      <p:sp>
        <p:nvSpPr>
          <p:cNvPr id="270" name="Google Shape;270;g2ae1fa1d7a9_0_353"/>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g2ae1fa1d7a9_0_353"/>
          <p:cNvSpPr/>
          <p:nvPr/>
        </p:nvSpPr>
        <p:spPr>
          <a:xfrm>
            <a:off x="0" y="6139595"/>
            <a:ext cx="9144000" cy="2112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2" name="Google Shape;272;g2ae1fa1d7a9_0_353"/>
          <p:cNvSpPr/>
          <p:nvPr/>
        </p:nvSpPr>
        <p:spPr>
          <a:xfrm>
            <a:off x="7364500" y="6139602"/>
            <a:ext cx="1805400" cy="798600"/>
          </a:xfrm>
          <a:prstGeom prst="roundRect">
            <a:avLst>
              <a:gd name="adj" fmla="val 16667"/>
            </a:avLst>
          </a:prstGeom>
          <a:solidFill>
            <a:srgbClr val="50C3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3" name="Google Shape;273;g2ae1fa1d7a9_0_35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427325" y="6243805"/>
            <a:ext cx="1679750" cy="592500"/>
          </a:xfrm>
          <a:prstGeom prst="rect">
            <a:avLst/>
          </a:prstGeom>
          <a:noFill/>
          <a:ln>
            <a:noFill/>
          </a:ln>
        </p:spPr>
      </p:pic>
      <p:sp>
        <p:nvSpPr>
          <p:cNvPr id="274" name="Google Shape;274;g2ae1fa1d7a9_0_353"/>
          <p:cNvSpPr txBox="1"/>
          <p:nvPr/>
        </p:nvSpPr>
        <p:spPr>
          <a:xfrm>
            <a:off x="745800" y="6333875"/>
            <a:ext cx="63051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100" b="1">
                <a:solidFill>
                  <a:srgbClr val="003A63"/>
                </a:solidFill>
                <a:highlight>
                  <a:srgbClr val="C08B3F"/>
                </a:highlight>
                <a:latin typeface="Calibri"/>
                <a:ea typeface="Calibri"/>
                <a:cs typeface="Calibri"/>
                <a:sym typeface="Calibri"/>
              </a:rPr>
              <a:t>This project was funded by the Gordon and Betty Foundation as part of </a:t>
            </a:r>
            <a:endParaRPr sz="1100" b="1">
              <a:solidFill>
                <a:srgbClr val="003A63"/>
              </a:solidFill>
              <a:highlight>
                <a:srgbClr val="C08B3F"/>
              </a:highlight>
              <a:latin typeface="Calibri"/>
              <a:ea typeface="Calibri"/>
              <a:cs typeface="Calibri"/>
              <a:sym typeface="Calibri"/>
            </a:endParaRPr>
          </a:p>
          <a:p>
            <a:pPr marL="0" lvl="0" indent="0" algn="ctr" rtl="0">
              <a:spcBef>
                <a:spcPts val="0"/>
              </a:spcBef>
              <a:spcAft>
                <a:spcPts val="0"/>
              </a:spcAft>
              <a:buNone/>
            </a:pPr>
            <a:r>
              <a:rPr lang="en-US" sz="1100" b="1">
                <a:solidFill>
                  <a:srgbClr val="003A63"/>
                </a:solidFill>
                <a:highlight>
                  <a:srgbClr val="C08B3F"/>
                </a:highlight>
                <a:latin typeface="Calibri"/>
                <a:ea typeface="Calibri"/>
                <a:cs typeface="Calibri"/>
                <a:sym typeface="Calibri"/>
              </a:rPr>
              <a:t>The Leapfrog Group’s Recognizing Excellence in Diagnosis Initiative</a:t>
            </a:r>
            <a:endParaRPr sz="1100" b="1">
              <a:solidFill>
                <a:srgbClr val="003A63"/>
              </a:solidFill>
              <a:highlight>
                <a:srgbClr val="C08B3F"/>
              </a:highlight>
              <a:latin typeface="Calibri"/>
              <a:ea typeface="Calibri"/>
              <a:cs typeface="Calibri"/>
              <a:sym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5"/>
        <p:cNvGrpSpPr/>
        <p:nvPr/>
      </p:nvGrpSpPr>
      <p:grpSpPr>
        <a:xfrm>
          <a:off x="0" y="0"/>
          <a:ext cx="0" cy="0"/>
          <a:chOff x="0" y="0"/>
          <a:chExt cx="0" cy="0"/>
        </a:xfrm>
      </p:grpSpPr>
      <p:sp>
        <p:nvSpPr>
          <p:cNvPr id="276" name="Google Shape;276;g2ae1fa1d7a9_0_36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2ae1fa1d7a9_0_36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g2ae1fa1d7a9_0_36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g2ae1fa1d7a9_0_365"/>
          <p:cNvSpPr txBox="1">
            <a:spLocks noGrp="1"/>
          </p:cNvSpPr>
          <p:nvPr>
            <p:ph type="title"/>
          </p:nvPr>
        </p:nvSpPr>
        <p:spPr>
          <a:xfrm>
            <a:off x="946404" y="217984"/>
            <a:ext cx="7269600" cy="81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3A63"/>
              </a:buClr>
              <a:buSzPts val="4000"/>
              <a:buFont typeface="Trebuchet MS"/>
              <a:buNone/>
              <a:defRPr>
                <a:solidFill>
                  <a:srgbClr val="003A6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1" name="Google Shape;281;g2ae1fa1d7a9_0_365"/>
          <p:cNvSpPr txBox="1">
            <a:spLocks noGrp="1"/>
          </p:cNvSpPr>
          <p:nvPr>
            <p:ph type="body" idx="1"/>
          </p:nvPr>
        </p:nvSpPr>
        <p:spPr>
          <a:xfrm>
            <a:off x="946404" y="1209963"/>
            <a:ext cx="6830700" cy="4822500"/>
          </a:xfrm>
          <a:prstGeom prst="rect">
            <a:avLst/>
          </a:prstGeom>
          <a:noFill/>
          <a:ln>
            <a:noFill/>
          </a:ln>
        </p:spPr>
        <p:txBody>
          <a:bodyPr spcFirstLastPara="1" wrap="square" lIns="91425" tIns="45700" rIns="91425" bIns="45700" anchor="t" anchorCtr="0">
            <a:normAutofit/>
          </a:bodyPr>
          <a:lstStyle>
            <a:lvl1pPr marL="457200" lvl="0" indent="-365760" algn="l" rtl="0">
              <a:lnSpc>
                <a:spcPct val="95000"/>
              </a:lnSpc>
              <a:spcBef>
                <a:spcPts val="1400"/>
              </a:spcBef>
              <a:spcAft>
                <a:spcPts val="0"/>
              </a:spcAft>
              <a:buSzPts val="2160"/>
              <a:buChar char="•"/>
              <a:defRPr>
                <a:solidFill>
                  <a:srgbClr val="003A63"/>
                </a:solidFill>
              </a:defRPr>
            </a:lvl1pPr>
            <a:lvl2pPr marL="914400" lvl="1" indent="-330200" algn="l" rtl="0">
              <a:lnSpc>
                <a:spcPct val="90000"/>
              </a:lnSpc>
              <a:spcBef>
                <a:spcPts val="300"/>
              </a:spcBef>
              <a:spcAft>
                <a:spcPts val="0"/>
              </a:spcAft>
              <a:buSzPts val="1600"/>
              <a:buChar char="•"/>
              <a:defRPr>
                <a:solidFill>
                  <a:srgbClr val="003A63"/>
                </a:solidFill>
              </a:defRPr>
            </a:lvl2pPr>
            <a:lvl3pPr marL="1371600" lvl="2" indent="-317500" algn="l" rtl="0">
              <a:lnSpc>
                <a:spcPct val="90000"/>
              </a:lnSpc>
              <a:spcBef>
                <a:spcPts val="300"/>
              </a:spcBef>
              <a:spcAft>
                <a:spcPts val="0"/>
              </a:spcAft>
              <a:buSzPts val="1400"/>
              <a:buChar char="•"/>
              <a:defRPr>
                <a:solidFill>
                  <a:srgbClr val="003A63"/>
                </a:solidFill>
              </a:defRPr>
            </a:lvl3pPr>
            <a:lvl4pPr marL="1828800" lvl="3" indent="-317500" algn="l" rtl="0">
              <a:lnSpc>
                <a:spcPct val="90000"/>
              </a:lnSpc>
              <a:spcBef>
                <a:spcPts val="300"/>
              </a:spcBef>
              <a:spcAft>
                <a:spcPts val="0"/>
              </a:spcAft>
              <a:buSzPts val="1400"/>
              <a:buChar char="•"/>
              <a:defRPr>
                <a:solidFill>
                  <a:srgbClr val="003A63"/>
                </a:solidFill>
              </a:defRPr>
            </a:lvl4pPr>
            <a:lvl5pPr marL="2286000" lvl="4" indent="-317500" algn="l" rtl="0">
              <a:lnSpc>
                <a:spcPct val="90000"/>
              </a:lnSpc>
              <a:spcBef>
                <a:spcPts val="300"/>
              </a:spcBef>
              <a:spcAft>
                <a:spcPts val="0"/>
              </a:spcAft>
              <a:buSzPts val="1400"/>
              <a:buChar char="•"/>
              <a:defRPr>
                <a:solidFill>
                  <a:srgbClr val="003A63"/>
                </a:solidFill>
              </a:defRPr>
            </a:lvl5pPr>
            <a:lvl6pPr marL="2743200" lvl="5" indent="-342900" algn="l" rtl="0">
              <a:lnSpc>
                <a:spcPct val="90000"/>
              </a:lnSpc>
              <a:spcBef>
                <a:spcPts val="300"/>
              </a:spcBef>
              <a:spcAft>
                <a:spcPts val="0"/>
              </a:spcAft>
              <a:buSzPts val="1800"/>
              <a:buChar char="•"/>
              <a:defRPr/>
            </a:lvl6pPr>
            <a:lvl7pPr marL="3200400" lvl="6" indent="-342900" algn="l" rtl="0">
              <a:lnSpc>
                <a:spcPct val="90000"/>
              </a:lnSpc>
              <a:spcBef>
                <a:spcPts val="300"/>
              </a:spcBef>
              <a:spcAft>
                <a:spcPts val="0"/>
              </a:spcAft>
              <a:buSzPts val="1800"/>
              <a:buChar char="•"/>
              <a:defRPr/>
            </a:lvl7pPr>
            <a:lvl8pPr marL="3657600" lvl="7" indent="-342900" algn="l" rtl="0">
              <a:lnSpc>
                <a:spcPct val="90000"/>
              </a:lnSpc>
              <a:spcBef>
                <a:spcPts val="300"/>
              </a:spcBef>
              <a:spcAft>
                <a:spcPts val="0"/>
              </a:spcAft>
              <a:buSzPts val="1800"/>
              <a:buChar char="•"/>
              <a:defRPr/>
            </a:lvl8pPr>
            <a:lvl9pPr marL="4114800" lvl="8" indent="-342900" algn="l" rtl="0">
              <a:lnSpc>
                <a:spcPct val="90000"/>
              </a:lnSpc>
              <a:spcBef>
                <a:spcPts val="300"/>
              </a:spcBef>
              <a:spcAft>
                <a:spcPts val="300"/>
              </a:spcAft>
              <a:buSzPts val="1800"/>
              <a:buChar char="•"/>
              <a:defRPr/>
            </a:lvl9pPr>
          </a:lstStyle>
          <a:p>
            <a:endParaRPr/>
          </a:p>
        </p:txBody>
      </p:sp>
      <p:sp>
        <p:nvSpPr>
          <p:cNvPr id="282" name="Google Shape;282;g2ae1fa1d7a9_0_365"/>
          <p:cNvSpPr txBox="1">
            <a:spLocks noGrp="1"/>
          </p:cNvSpPr>
          <p:nvPr>
            <p:ph type="dt" idx="10"/>
          </p:nvPr>
        </p:nvSpPr>
        <p:spPr>
          <a:xfrm rot="-5400000">
            <a:off x="7831634" y="1044300"/>
            <a:ext cx="1904700" cy="2739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3" name="Google Shape;283;g2ae1fa1d7a9_0_365"/>
          <p:cNvSpPr txBox="1">
            <a:spLocks noGrp="1"/>
          </p:cNvSpPr>
          <p:nvPr>
            <p:ph type="ftr" idx="11"/>
          </p:nvPr>
        </p:nvSpPr>
        <p:spPr>
          <a:xfrm rot="-5400000">
            <a:off x="6993433" y="4092300"/>
            <a:ext cx="35811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4" name="Google Shape;284;g2ae1fa1d7a9_0_365"/>
          <p:cNvSpPr txBox="1">
            <a:spLocks noGrp="1"/>
          </p:cNvSpPr>
          <p:nvPr>
            <p:ph type="sldNum" idx="12"/>
          </p:nvPr>
        </p:nvSpPr>
        <p:spPr>
          <a:xfrm>
            <a:off x="8441055" y="6172201"/>
            <a:ext cx="685800" cy="593700"/>
          </a:xfrm>
          <a:prstGeom prst="rect">
            <a:avLst/>
          </a:prstGeom>
          <a:noFill/>
          <a:ln>
            <a:noFill/>
          </a:ln>
        </p:spPr>
        <p:txBody>
          <a:bodyPr spcFirstLastPara="1" wrap="square" lIns="27425" tIns="45700" rIns="27425" bIns="45700" anchor="ctr" anchorCtr="0">
            <a:norm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pic>
        <p:nvPicPr>
          <p:cNvPr id="285" name="Google Shape;285;g2ae1fa1d7a9_0_365" descr="A picture containing table&#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51891" y="6163302"/>
            <a:ext cx="4080163" cy="52102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32"/>
        <p:cNvGrpSpPr/>
        <p:nvPr/>
      </p:nvGrpSpPr>
      <p:grpSpPr>
        <a:xfrm>
          <a:off x="0" y="0"/>
          <a:ext cx="0" cy="0"/>
          <a:chOff x="0" y="0"/>
          <a:chExt cx="0" cy="0"/>
        </a:xfrm>
      </p:grpSpPr>
      <p:sp>
        <p:nvSpPr>
          <p:cNvPr id="33" name="Google Shape;33;p15"/>
          <p:cNvSpPr/>
          <p:nvPr/>
        </p:nvSpPr>
        <p:spPr>
          <a:xfrm>
            <a:off x="0" y="6350632"/>
            <a:ext cx="9144000" cy="570300"/>
          </a:xfrm>
          <a:prstGeom prst="rect">
            <a:avLst/>
          </a:prstGeom>
          <a:solidFill>
            <a:srgbClr val="C08B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5"/>
          <p:cNvSpPr/>
          <p:nvPr/>
        </p:nvSpPr>
        <p:spPr>
          <a:xfrm>
            <a:off x="0" y="6181854"/>
            <a:ext cx="9144000" cy="168900"/>
          </a:xfrm>
          <a:prstGeom prst="rect">
            <a:avLst/>
          </a:prstGeom>
          <a:solidFill>
            <a:srgbClr val="17416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5"/>
          <p:cNvSpPr txBox="1">
            <a:spLocks noGrp="1"/>
          </p:cNvSpPr>
          <p:nvPr>
            <p:ph type="ctrTitle"/>
          </p:nvPr>
        </p:nvSpPr>
        <p:spPr>
          <a:xfrm>
            <a:off x="685800" y="509969"/>
            <a:ext cx="64986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C08B3F"/>
              </a:buClr>
              <a:buSzPts val="3000"/>
              <a:buFont typeface="Trebuchet MS"/>
              <a:buNone/>
              <a:defRPr sz="3000">
                <a:solidFill>
                  <a:srgbClr val="C08B3F"/>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1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110880" y="289611"/>
            <a:ext cx="1411886" cy="685012"/>
          </a:xfrm>
          <a:prstGeom prst="rect">
            <a:avLst/>
          </a:prstGeom>
          <a:noFill/>
          <a:ln>
            <a:noFill/>
          </a:ln>
        </p:spPr>
      </p:pic>
      <p:pic>
        <p:nvPicPr>
          <p:cNvPr id="38" name="Google Shape;38;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84315" y="1233246"/>
            <a:ext cx="1268058" cy="317015"/>
          </a:xfrm>
          <a:prstGeom prst="rect">
            <a:avLst/>
          </a:prstGeom>
          <a:noFill/>
          <a:ln>
            <a:noFill/>
          </a:ln>
        </p:spPr>
      </p:pic>
      <p:sp>
        <p:nvSpPr>
          <p:cNvPr id="39" name="Google Shape;39;p15"/>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atient Experiences a Health Problem 1">
  <p:cSld name="Patient Experiences a Health Problem">
    <p:bg>
      <p:bgPr>
        <a:solidFill>
          <a:srgbClr val="174168"/>
        </a:solidFill>
        <a:effectLst/>
      </p:bgPr>
    </p:bg>
    <p:spTree>
      <p:nvGrpSpPr>
        <p:cNvPr id="1" name="Shape 286"/>
        <p:cNvGrpSpPr/>
        <p:nvPr/>
      </p:nvGrpSpPr>
      <p:grpSpPr>
        <a:xfrm>
          <a:off x="0" y="0"/>
          <a:ext cx="0" cy="0"/>
          <a:chOff x="0" y="0"/>
          <a:chExt cx="0" cy="0"/>
        </a:xfrm>
      </p:grpSpPr>
      <p:sp>
        <p:nvSpPr>
          <p:cNvPr id="287" name="Google Shape;287;g2ae1fa1d7a9_0_372"/>
          <p:cNvSpPr txBox="1">
            <a:spLocks noGrp="1"/>
          </p:cNvSpPr>
          <p:nvPr>
            <p:ph type="subTitle" idx="1"/>
          </p:nvPr>
        </p:nvSpPr>
        <p:spPr>
          <a:xfrm>
            <a:off x="742950" y="2661297"/>
            <a:ext cx="7772400" cy="4060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1000"/>
              </a:spcBef>
              <a:spcAft>
                <a:spcPts val="0"/>
              </a:spcAft>
              <a:buClr>
                <a:srgbClr val="997A48"/>
              </a:buClr>
              <a:buSzPts val="2400"/>
              <a:buFont typeface="Arial"/>
              <a:buChar char="•"/>
              <a:defRPr sz="2400">
                <a:solidFill>
                  <a:schemeClr val="lt1"/>
                </a:solidFill>
              </a:defRPr>
            </a:lvl1pPr>
            <a:lvl2pPr lvl="1" algn="l" rtl="0">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rtl="0">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rtl="0">
              <a:lnSpc>
                <a:spcPct val="90000"/>
              </a:lnSpc>
              <a:spcBef>
                <a:spcPts val="500"/>
              </a:spcBef>
              <a:spcAft>
                <a:spcPts val="0"/>
              </a:spcAft>
              <a:buClr>
                <a:srgbClr val="997A48"/>
              </a:buClr>
              <a:buSzPts val="1600"/>
              <a:buFont typeface="Arial"/>
              <a:buChar char="•"/>
              <a:defRPr sz="1600">
                <a:solidFill>
                  <a:schemeClr val="lt1"/>
                </a:solidFill>
              </a:defRPr>
            </a:lvl4pPr>
            <a:lvl5pPr lvl="4" algn="l" rtl="0">
              <a:lnSpc>
                <a:spcPct val="90000"/>
              </a:lnSpc>
              <a:spcBef>
                <a:spcPts val="500"/>
              </a:spcBef>
              <a:spcAft>
                <a:spcPts val="0"/>
              </a:spcAft>
              <a:buClr>
                <a:srgbClr val="997A48"/>
              </a:buClr>
              <a:buSzPts val="1600"/>
              <a:buFont typeface="Arial"/>
              <a:buChar char="•"/>
              <a:defRPr sz="1600">
                <a:solidFill>
                  <a:schemeClr val="lt1"/>
                </a:solidFill>
              </a:defRPr>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88" name="Google Shape;288;g2ae1fa1d7a9_0_37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289" name="Google Shape;289;g2ae1fa1d7a9_0_37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03914"/>
            <a:ext cx="9680448" cy="33390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atient Engages with Health Care System 1">
  <p:cSld name="Patient Engages with Health Care System_1">
    <p:bg>
      <p:bgPr>
        <a:solidFill>
          <a:srgbClr val="205D84"/>
        </a:solidFill>
        <a:effectLst/>
      </p:bgPr>
    </p:bg>
    <p:spTree>
      <p:nvGrpSpPr>
        <p:cNvPr id="1" name="Shape 290"/>
        <p:cNvGrpSpPr/>
        <p:nvPr/>
      </p:nvGrpSpPr>
      <p:grpSpPr>
        <a:xfrm>
          <a:off x="0" y="0"/>
          <a:ext cx="0" cy="0"/>
          <a:chOff x="0" y="0"/>
          <a:chExt cx="0" cy="0"/>
        </a:xfrm>
      </p:grpSpPr>
      <p:pic>
        <p:nvPicPr>
          <p:cNvPr id="291" name="Google Shape;291;g2ae1fa1d7a9_0_37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8720" y="-211121"/>
            <a:ext cx="10058400" cy="3469433"/>
          </a:xfrm>
          <a:prstGeom prst="rect">
            <a:avLst/>
          </a:prstGeom>
          <a:noFill/>
          <a:ln>
            <a:noFill/>
          </a:ln>
        </p:spPr>
      </p:pic>
      <p:sp>
        <p:nvSpPr>
          <p:cNvPr id="292" name="Google Shape;292;g2ae1fa1d7a9_0_37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Information Gathering 1">
  <p:cSld name="Information Gathering_1">
    <p:bg>
      <p:bgPr>
        <a:solidFill>
          <a:srgbClr val="E7AE30"/>
        </a:solidFill>
        <a:effectLst/>
      </p:bgPr>
    </p:bg>
    <p:spTree>
      <p:nvGrpSpPr>
        <p:cNvPr id="1" name="Shape 293"/>
        <p:cNvGrpSpPr/>
        <p:nvPr/>
      </p:nvGrpSpPr>
      <p:grpSpPr>
        <a:xfrm>
          <a:off x="0" y="0"/>
          <a:ext cx="0" cy="0"/>
          <a:chOff x="0" y="0"/>
          <a:chExt cx="0" cy="0"/>
        </a:xfrm>
      </p:grpSpPr>
      <p:pic>
        <p:nvPicPr>
          <p:cNvPr id="294" name="Google Shape;294;g2ae1fa1d7a9_0_37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34112" y="-151862"/>
            <a:ext cx="10058399" cy="3471134"/>
          </a:xfrm>
          <a:prstGeom prst="rect">
            <a:avLst/>
          </a:prstGeom>
          <a:noFill/>
          <a:ln>
            <a:noFill/>
          </a:ln>
        </p:spPr>
      </p:pic>
      <p:sp>
        <p:nvSpPr>
          <p:cNvPr id="295" name="Google Shape;295;g2ae1fa1d7a9_0_37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nformation Integration &amp; Interpretation 1">
  <p:cSld name="Information Integration &amp; Interpretation_1">
    <p:bg>
      <p:bgPr>
        <a:solidFill>
          <a:srgbClr val="D49E31"/>
        </a:solidFill>
        <a:effectLst/>
      </p:bgPr>
    </p:bg>
    <p:spTree>
      <p:nvGrpSpPr>
        <p:cNvPr id="1" name="Shape 296"/>
        <p:cNvGrpSpPr/>
        <p:nvPr/>
      </p:nvGrpSpPr>
      <p:grpSpPr>
        <a:xfrm>
          <a:off x="0" y="0"/>
          <a:ext cx="0" cy="0"/>
          <a:chOff x="0" y="0"/>
          <a:chExt cx="0" cy="0"/>
        </a:xfrm>
      </p:grpSpPr>
      <p:pic>
        <p:nvPicPr>
          <p:cNvPr id="297" name="Google Shape;297;g2ae1fa1d7a9_0_382"/>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7217" y="-42134"/>
            <a:ext cx="10058399" cy="3471134"/>
          </a:xfrm>
          <a:prstGeom prst="rect">
            <a:avLst/>
          </a:prstGeom>
          <a:noFill/>
          <a:ln>
            <a:noFill/>
          </a:ln>
        </p:spPr>
      </p:pic>
      <p:sp>
        <p:nvSpPr>
          <p:cNvPr id="298" name="Google Shape;298;g2ae1fa1d7a9_0_382"/>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orking Diagnosis 1">
  <p:cSld name="Working Diagnosis_1">
    <p:bg>
      <p:bgPr>
        <a:solidFill>
          <a:srgbClr val="C08B3F"/>
        </a:solidFill>
        <a:effectLst/>
      </p:bgPr>
    </p:bg>
    <p:spTree>
      <p:nvGrpSpPr>
        <p:cNvPr id="1" name="Shape 299"/>
        <p:cNvGrpSpPr/>
        <p:nvPr/>
      </p:nvGrpSpPr>
      <p:grpSpPr>
        <a:xfrm>
          <a:off x="0" y="0"/>
          <a:ext cx="0" cy="0"/>
          <a:chOff x="0" y="0"/>
          <a:chExt cx="0" cy="0"/>
        </a:xfrm>
      </p:grpSpPr>
      <p:pic>
        <p:nvPicPr>
          <p:cNvPr id="300" name="Google Shape;300;g2ae1fa1d7a9_0_385"/>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87488" y="-40433"/>
            <a:ext cx="10058400" cy="3469433"/>
          </a:xfrm>
          <a:prstGeom prst="rect">
            <a:avLst/>
          </a:prstGeom>
          <a:noFill/>
          <a:ln>
            <a:noFill/>
          </a:ln>
        </p:spPr>
      </p:pic>
      <p:sp>
        <p:nvSpPr>
          <p:cNvPr id="301" name="Google Shape;301;g2ae1fa1d7a9_0_385"/>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as Sufficient Information Been Collected? 1">
  <p:cSld name="Has Sufficient Information Been Collected?_1">
    <p:bg>
      <p:bgPr>
        <a:solidFill>
          <a:srgbClr val="174168"/>
        </a:solidFill>
        <a:effectLst/>
      </p:bgPr>
    </p:bg>
    <p:spTree>
      <p:nvGrpSpPr>
        <p:cNvPr id="1" name="Shape 302"/>
        <p:cNvGrpSpPr/>
        <p:nvPr/>
      </p:nvGrpSpPr>
      <p:grpSpPr>
        <a:xfrm>
          <a:off x="0" y="0"/>
          <a:ext cx="0" cy="0"/>
          <a:chOff x="0" y="0"/>
          <a:chExt cx="0" cy="0"/>
        </a:xfrm>
      </p:grpSpPr>
      <p:pic>
        <p:nvPicPr>
          <p:cNvPr id="303" name="Google Shape;303;g2ae1fa1d7a9_0_38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46662" y="-55920"/>
            <a:ext cx="10103297" cy="3484920"/>
          </a:xfrm>
          <a:prstGeom prst="rect">
            <a:avLst/>
          </a:prstGeom>
          <a:noFill/>
          <a:ln>
            <a:noFill/>
          </a:ln>
        </p:spPr>
      </p:pic>
      <p:sp>
        <p:nvSpPr>
          <p:cNvPr id="304" name="Google Shape;304;g2ae1fa1d7a9_0_38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linical History &amp; Interview 1">
  <p:cSld name="Clinical History &amp; Interview_1">
    <p:bg>
      <p:bgPr>
        <a:solidFill>
          <a:srgbClr val="74235F"/>
        </a:solidFill>
        <a:effectLst/>
      </p:bgPr>
    </p:bg>
    <p:spTree>
      <p:nvGrpSpPr>
        <p:cNvPr id="1" name="Shape 305"/>
        <p:cNvGrpSpPr/>
        <p:nvPr/>
      </p:nvGrpSpPr>
      <p:grpSpPr>
        <a:xfrm>
          <a:off x="0" y="0"/>
          <a:ext cx="0" cy="0"/>
          <a:chOff x="0" y="0"/>
          <a:chExt cx="0" cy="0"/>
        </a:xfrm>
      </p:grpSpPr>
      <p:pic>
        <p:nvPicPr>
          <p:cNvPr id="306" name="Google Shape;306;g2ae1fa1d7a9_0_39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6" y="-35504"/>
            <a:ext cx="10058395" cy="3464504"/>
          </a:xfrm>
          <a:prstGeom prst="rect">
            <a:avLst/>
          </a:prstGeom>
          <a:noFill/>
          <a:ln>
            <a:noFill/>
          </a:ln>
        </p:spPr>
      </p:pic>
      <p:sp>
        <p:nvSpPr>
          <p:cNvPr id="307" name="Google Shape;307;g2ae1fa1d7a9_0_39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hysical Exam 1">
  <p:cSld name="Physical Exam_1">
    <p:bg>
      <p:bgPr>
        <a:solidFill>
          <a:srgbClr val="892E71"/>
        </a:solidFill>
        <a:effectLst/>
      </p:bgPr>
    </p:bg>
    <p:spTree>
      <p:nvGrpSpPr>
        <p:cNvPr id="1" name="Shape 308"/>
        <p:cNvGrpSpPr/>
        <p:nvPr/>
      </p:nvGrpSpPr>
      <p:grpSpPr>
        <a:xfrm>
          <a:off x="0" y="0"/>
          <a:ext cx="0" cy="0"/>
          <a:chOff x="0" y="0"/>
          <a:chExt cx="0" cy="0"/>
        </a:xfrm>
      </p:grpSpPr>
      <p:pic>
        <p:nvPicPr>
          <p:cNvPr id="309" name="Google Shape;309;g2ae1fa1d7a9_0_39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9" y="-35585"/>
            <a:ext cx="10058630" cy="3464584"/>
          </a:xfrm>
          <a:prstGeom prst="rect">
            <a:avLst/>
          </a:prstGeom>
          <a:noFill/>
          <a:ln>
            <a:noFill/>
          </a:ln>
        </p:spPr>
      </p:pic>
      <p:sp>
        <p:nvSpPr>
          <p:cNvPr id="310" name="Google Shape;310;g2ae1fa1d7a9_0_39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Referral &amp; Consultation 1">
  <p:cSld name="Referral &amp; Consultation_1">
    <p:bg>
      <p:bgPr>
        <a:solidFill>
          <a:srgbClr val="973272"/>
        </a:solidFill>
        <a:effectLst/>
      </p:bgPr>
    </p:bg>
    <p:spTree>
      <p:nvGrpSpPr>
        <p:cNvPr id="1" name="Shape 311"/>
        <p:cNvGrpSpPr/>
        <p:nvPr/>
      </p:nvGrpSpPr>
      <p:grpSpPr>
        <a:xfrm>
          <a:off x="0" y="0"/>
          <a:ext cx="0" cy="0"/>
          <a:chOff x="0" y="0"/>
          <a:chExt cx="0" cy="0"/>
        </a:xfrm>
      </p:grpSpPr>
      <p:pic>
        <p:nvPicPr>
          <p:cNvPr id="312" name="Google Shape;312;g2ae1fa1d7a9_0_39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72833" y="-35505"/>
            <a:ext cx="10058400" cy="3464505"/>
          </a:xfrm>
          <a:prstGeom prst="rect">
            <a:avLst/>
          </a:prstGeom>
          <a:noFill/>
          <a:ln>
            <a:noFill/>
          </a:ln>
        </p:spPr>
      </p:pic>
      <p:sp>
        <p:nvSpPr>
          <p:cNvPr id="313" name="Google Shape;313;g2ae1fa1d7a9_0_39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agnostic Testing 1">
  <p:cSld name="Diagnostic Testing_1">
    <p:bg>
      <p:bgPr>
        <a:solidFill>
          <a:srgbClr val="661F57"/>
        </a:solidFill>
        <a:effectLst/>
      </p:bgPr>
    </p:bg>
    <p:spTree>
      <p:nvGrpSpPr>
        <p:cNvPr id="1" name="Shape 314"/>
        <p:cNvGrpSpPr/>
        <p:nvPr/>
      </p:nvGrpSpPr>
      <p:grpSpPr>
        <a:xfrm>
          <a:off x="0" y="0"/>
          <a:ext cx="0" cy="0"/>
          <a:chOff x="0" y="0"/>
          <a:chExt cx="0" cy="0"/>
        </a:xfrm>
      </p:grpSpPr>
      <p:pic>
        <p:nvPicPr>
          <p:cNvPr id="315" name="Google Shape;315;g2ae1fa1d7a9_0_40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72832" y="-37203"/>
            <a:ext cx="10058399" cy="3466203"/>
          </a:xfrm>
          <a:prstGeom prst="rect">
            <a:avLst/>
          </a:prstGeom>
          <a:noFill/>
          <a:ln>
            <a:noFill/>
          </a:ln>
        </p:spPr>
      </p:pic>
      <p:sp>
        <p:nvSpPr>
          <p:cNvPr id="316" name="Google Shape;316;g2ae1fa1d7a9_0_40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D49E3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tient Experiences a Health Problem" type="title">
  <p:cSld name="TITLE">
    <p:bg>
      <p:bgPr>
        <a:solidFill>
          <a:srgbClr val="174168"/>
        </a:solidFill>
        <a:effectLst/>
      </p:bgPr>
    </p:bg>
    <p:spTree>
      <p:nvGrpSpPr>
        <p:cNvPr id="1" name="Shape 40"/>
        <p:cNvGrpSpPr/>
        <p:nvPr/>
      </p:nvGrpSpPr>
      <p:grpSpPr>
        <a:xfrm>
          <a:off x="0" y="0"/>
          <a:ext cx="0" cy="0"/>
          <a:chOff x="0" y="0"/>
          <a:chExt cx="0" cy="0"/>
        </a:xfrm>
      </p:grpSpPr>
      <p:sp>
        <p:nvSpPr>
          <p:cNvPr id="41" name="Google Shape;41;p16"/>
          <p:cNvSpPr txBox="1">
            <a:spLocks noGrp="1"/>
          </p:cNvSpPr>
          <p:nvPr>
            <p:ph type="ctrTitle"/>
          </p:nvPr>
        </p:nvSpPr>
        <p:spPr>
          <a:xfrm>
            <a:off x="685800" y="507374"/>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subTitle" idx="1"/>
          </p:nvPr>
        </p:nvSpPr>
        <p:spPr>
          <a:xfrm>
            <a:off x="685800" y="1197627"/>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1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pic>
        <p:nvPicPr>
          <p:cNvPr id="45" name="Google Shape;45;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munication of the Diagnosis 1">
  <p:cSld name="Communication of the Diagnosis_1">
    <p:bg>
      <p:bgPr>
        <a:solidFill>
          <a:srgbClr val="3997AF"/>
        </a:solidFill>
        <a:effectLst/>
      </p:bgPr>
    </p:bg>
    <p:spTree>
      <p:nvGrpSpPr>
        <p:cNvPr id="1" name="Shape 317"/>
        <p:cNvGrpSpPr/>
        <p:nvPr/>
      </p:nvGrpSpPr>
      <p:grpSpPr>
        <a:xfrm>
          <a:off x="0" y="0"/>
          <a:ext cx="0" cy="0"/>
          <a:chOff x="0" y="0"/>
          <a:chExt cx="0" cy="0"/>
        </a:xfrm>
      </p:grpSpPr>
      <p:sp>
        <p:nvSpPr>
          <p:cNvPr id="318" name="Google Shape;318;g2ae1fa1d7a9_0_40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319" name="Google Shape;319;g2ae1fa1d7a9_0_40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97216" y="0"/>
            <a:ext cx="10058399" cy="346620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reatment 1">
  <p:cSld name="Treatment_1">
    <p:bg>
      <p:bgPr>
        <a:solidFill>
          <a:srgbClr val="3FA5BC"/>
        </a:solidFill>
        <a:effectLst/>
      </p:bgPr>
    </p:bg>
    <p:spTree>
      <p:nvGrpSpPr>
        <p:cNvPr id="1" name="Shape 320"/>
        <p:cNvGrpSpPr/>
        <p:nvPr/>
      </p:nvGrpSpPr>
      <p:grpSpPr>
        <a:xfrm>
          <a:off x="0" y="0"/>
          <a:ext cx="0" cy="0"/>
          <a:chOff x="0" y="0"/>
          <a:chExt cx="0" cy="0"/>
        </a:xfrm>
      </p:grpSpPr>
      <p:pic>
        <p:nvPicPr>
          <p:cNvPr id="321" name="Google Shape;321;g2ae1fa1d7a9_0_40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23088" y="0"/>
            <a:ext cx="10058400" cy="3464505"/>
          </a:xfrm>
          <a:prstGeom prst="rect">
            <a:avLst/>
          </a:prstGeom>
          <a:noFill/>
          <a:ln>
            <a:noFill/>
          </a:ln>
        </p:spPr>
      </p:pic>
      <p:sp>
        <p:nvSpPr>
          <p:cNvPr id="322" name="Google Shape;322;g2ae1fa1d7a9_0_40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utcomes 1">
  <p:cSld name="Outcomes_1">
    <p:bg>
      <p:bgPr>
        <a:solidFill>
          <a:srgbClr val="50C3DC"/>
        </a:solidFill>
        <a:effectLst/>
      </p:bgPr>
    </p:bg>
    <p:spTree>
      <p:nvGrpSpPr>
        <p:cNvPr id="1" name="Shape 323"/>
        <p:cNvGrpSpPr/>
        <p:nvPr/>
      </p:nvGrpSpPr>
      <p:grpSpPr>
        <a:xfrm>
          <a:off x="0" y="0"/>
          <a:ext cx="0" cy="0"/>
          <a:chOff x="0" y="0"/>
          <a:chExt cx="0" cy="0"/>
        </a:xfrm>
      </p:grpSpPr>
      <p:pic>
        <p:nvPicPr>
          <p:cNvPr id="324" name="Google Shape;324;g2ae1fa1d7a9_0_40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09409" y="-35505"/>
            <a:ext cx="10058400" cy="3464505"/>
          </a:xfrm>
          <a:prstGeom prst="rect">
            <a:avLst/>
          </a:prstGeom>
          <a:noFill/>
          <a:ln>
            <a:noFill/>
          </a:ln>
        </p:spPr>
      </p:pic>
      <p:sp>
        <p:nvSpPr>
          <p:cNvPr id="325" name="Google Shape;325;g2ae1fa1d7a9_0_40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7416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tient Engages with Health Care System">
  <p:cSld name="Patient Engages with Health Care System">
    <p:bg>
      <p:bgPr>
        <a:solidFill>
          <a:srgbClr val="205D84"/>
        </a:solidFill>
        <a:effectLst/>
      </p:bgPr>
    </p:bg>
    <p:spTree>
      <p:nvGrpSpPr>
        <p:cNvPr id="1" name="Shape 46"/>
        <p:cNvGrpSpPr/>
        <p:nvPr/>
      </p:nvGrpSpPr>
      <p:grpSpPr>
        <a:xfrm>
          <a:off x="0" y="0"/>
          <a:ext cx="0" cy="0"/>
          <a:chOff x="0" y="0"/>
          <a:chExt cx="0" cy="0"/>
        </a:xfrm>
      </p:grpSpPr>
      <p:pic>
        <p:nvPicPr>
          <p:cNvPr id="47" name="Google Shape;47;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48" name="Google Shape;48;p17"/>
          <p:cNvSpPr txBox="1">
            <a:spLocks noGrp="1"/>
          </p:cNvSpPr>
          <p:nvPr>
            <p:ph type="ctrTitle"/>
          </p:nvPr>
        </p:nvSpPr>
        <p:spPr>
          <a:xfrm>
            <a:off x="685800" y="507367"/>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7"/>
          <p:cNvSpPr txBox="1">
            <a:spLocks noGrp="1"/>
          </p:cNvSpPr>
          <p:nvPr>
            <p:ph type="subTitle" idx="1"/>
          </p:nvPr>
        </p:nvSpPr>
        <p:spPr>
          <a:xfrm>
            <a:off x="685800" y="1197620"/>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chemeClr val="lt1"/>
                </a:solidFill>
              </a:defRPr>
            </a:lvl1pPr>
            <a:lvl2pPr lvl="1" algn="l">
              <a:lnSpc>
                <a:spcPct val="90000"/>
              </a:lnSpc>
              <a:spcBef>
                <a:spcPts val="500"/>
              </a:spcBef>
              <a:spcAft>
                <a:spcPts val="0"/>
              </a:spcAft>
              <a:buClr>
                <a:srgbClr val="997A48"/>
              </a:buClr>
              <a:buSzPts val="2000"/>
              <a:buFont typeface="Noto Sans Symbols"/>
              <a:buChar char="▪"/>
              <a:defRPr sz="2000">
                <a:solidFill>
                  <a:schemeClr val="lt1"/>
                </a:solidFill>
              </a:defRPr>
            </a:lvl2pPr>
            <a:lvl3pPr lvl="2" algn="l">
              <a:lnSpc>
                <a:spcPct val="90000"/>
              </a:lnSpc>
              <a:spcBef>
                <a:spcPts val="500"/>
              </a:spcBef>
              <a:spcAft>
                <a:spcPts val="0"/>
              </a:spcAft>
              <a:buClr>
                <a:srgbClr val="997A48"/>
              </a:buClr>
              <a:buSzPts val="1800"/>
              <a:buFont typeface="Noto Sans Symbols"/>
              <a:buChar char="⮚"/>
              <a:defRPr sz="1800">
                <a:solidFill>
                  <a:schemeClr val="lt1"/>
                </a:solidFill>
              </a:defRPr>
            </a:lvl3pPr>
            <a:lvl4pPr lvl="3" algn="l">
              <a:lnSpc>
                <a:spcPct val="90000"/>
              </a:lnSpc>
              <a:spcBef>
                <a:spcPts val="500"/>
              </a:spcBef>
              <a:spcAft>
                <a:spcPts val="0"/>
              </a:spcAft>
              <a:buClr>
                <a:srgbClr val="997A48"/>
              </a:buClr>
              <a:buSzPts val="1600"/>
              <a:buFont typeface="Arial"/>
              <a:buChar char="•"/>
              <a:defRPr sz="1600">
                <a:solidFill>
                  <a:schemeClr val="lt1"/>
                </a:solidFill>
              </a:defRPr>
            </a:lvl4pPr>
            <a:lvl5pPr lvl="4" algn="l">
              <a:lnSpc>
                <a:spcPct val="90000"/>
              </a:lnSpc>
              <a:spcBef>
                <a:spcPts val="500"/>
              </a:spcBef>
              <a:spcAft>
                <a:spcPts val="0"/>
              </a:spcAft>
              <a:buClr>
                <a:srgbClr val="997A48"/>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0" name="Google Shape;50;p17"/>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D49E3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2" name="Google Shape;52;p17"/>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formation Gathering">
  <p:cSld name="Information Gathering">
    <p:bg>
      <p:bgPr>
        <a:solidFill>
          <a:srgbClr val="E7AE30"/>
        </a:solidFill>
        <a:effectLst/>
      </p:bgPr>
    </p:bg>
    <p:spTree>
      <p:nvGrpSpPr>
        <p:cNvPr id="1" name="Shape 53"/>
        <p:cNvGrpSpPr/>
        <p:nvPr/>
      </p:nvGrpSpPr>
      <p:grpSpPr>
        <a:xfrm>
          <a:off x="0" y="0"/>
          <a:ext cx="0" cy="0"/>
          <a:chOff x="0" y="0"/>
          <a:chExt cx="0" cy="0"/>
        </a:xfrm>
      </p:grpSpPr>
      <p:pic>
        <p:nvPicPr>
          <p:cNvPr id="54" name="Google Shape;54;p1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5499"/>
            <a:ext cx="7543798" cy="2603350"/>
          </a:xfrm>
          <a:prstGeom prst="rect">
            <a:avLst/>
          </a:prstGeom>
          <a:noFill/>
          <a:ln>
            <a:noFill/>
          </a:ln>
        </p:spPr>
      </p:pic>
      <p:sp>
        <p:nvSpPr>
          <p:cNvPr id="55" name="Google Shape;55;p18"/>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7" name="Google Shape;57;p18"/>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8" name="Google Shape;58;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59" name="Google Shape;59;p18"/>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formation Integration &amp; Interpretation">
  <p:cSld name="Information Integration &amp; Interpretation">
    <p:bg>
      <p:bgPr>
        <a:solidFill>
          <a:srgbClr val="D49E31"/>
        </a:solidFill>
        <a:effectLst/>
      </p:bgPr>
    </p:bg>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3" y="3734649"/>
            <a:ext cx="7543798" cy="2603350"/>
          </a:xfrm>
          <a:prstGeom prst="rect">
            <a:avLst/>
          </a:prstGeom>
          <a:noFill/>
          <a:ln>
            <a:noFill/>
          </a:ln>
        </p:spPr>
      </p:pic>
      <p:sp>
        <p:nvSpPr>
          <p:cNvPr id="62" name="Google Shape;62;p19"/>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23F67"/>
              </a:buClr>
              <a:buSzPts val="3000"/>
              <a:buFont typeface="Trebuchet MS"/>
              <a:buNone/>
              <a:defRPr sz="3000">
                <a:solidFill>
                  <a:srgbClr val="123F67"/>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997A48"/>
              </a:buClr>
              <a:buSzPts val="2400"/>
              <a:buFont typeface="Arial"/>
              <a:buChar char="•"/>
              <a:defRPr sz="2400">
                <a:solidFill>
                  <a:srgbClr val="123F67"/>
                </a:solidFill>
              </a:defRPr>
            </a:lvl1pPr>
            <a:lvl2pPr lvl="1" algn="l">
              <a:lnSpc>
                <a:spcPct val="90000"/>
              </a:lnSpc>
              <a:spcBef>
                <a:spcPts val="500"/>
              </a:spcBef>
              <a:spcAft>
                <a:spcPts val="0"/>
              </a:spcAft>
              <a:buClr>
                <a:srgbClr val="997A48"/>
              </a:buClr>
              <a:buSzPts val="2000"/>
              <a:buFont typeface="Noto Sans Symbols"/>
              <a:buChar char="▪"/>
              <a:defRPr sz="2000">
                <a:solidFill>
                  <a:srgbClr val="123F67"/>
                </a:solidFill>
              </a:defRPr>
            </a:lvl2pPr>
            <a:lvl3pPr lvl="2" algn="l">
              <a:lnSpc>
                <a:spcPct val="90000"/>
              </a:lnSpc>
              <a:spcBef>
                <a:spcPts val="500"/>
              </a:spcBef>
              <a:spcAft>
                <a:spcPts val="0"/>
              </a:spcAft>
              <a:buClr>
                <a:srgbClr val="997A48"/>
              </a:buClr>
              <a:buSzPts val="1800"/>
              <a:buFont typeface="Noto Sans Symbols"/>
              <a:buChar char="⮚"/>
              <a:defRPr sz="1800">
                <a:solidFill>
                  <a:srgbClr val="123F67"/>
                </a:solidFill>
              </a:defRPr>
            </a:lvl3pPr>
            <a:lvl4pPr lvl="3" algn="l">
              <a:lnSpc>
                <a:spcPct val="90000"/>
              </a:lnSpc>
              <a:spcBef>
                <a:spcPts val="500"/>
              </a:spcBef>
              <a:spcAft>
                <a:spcPts val="0"/>
              </a:spcAft>
              <a:buClr>
                <a:srgbClr val="997A48"/>
              </a:buClr>
              <a:buSzPts val="1600"/>
              <a:buFont typeface="Arial"/>
              <a:buChar char="•"/>
              <a:defRPr sz="1600">
                <a:solidFill>
                  <a:srgbClr val="123F67"/>
                </a:solidFill>
              </a:defRPr>
            </a:lvl4pPr>
            <a:lvl5pPr lvl="4" algn="l">
              <a:lnSpc>
                <a:spcPct val="90000"/>
              </a:lnSpc>
              <a:spcBef>
                <a:spcPts val="500"/>
              </a:spcBef>
              <a:spcAft>
                <a:spcPts val="0"/>
              </a:spcAft>
              <a:buClr>
                <a:srgbClr val="997A48"/>
              </a:buClr>
              <a:buSzPts val="1600"/>
              <a:buFont typeface="Arial"/>
              <a:buChar char="•"/>
              <a:defRPr sz="1600">
                <a:solidFill>
                  <a:srgbClr val="123F67"/>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4" name="Google Shape;64;p1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66" name="Google Shape;66;p19"/>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orking Diagnosis">
  <p:cSld name="Working Diagnosis">
    <p:bg>
      <p:bgPr>
        <a:solidFill>
          <a:srgbClr val="C08B3F"/>
        </a:solidFill>
        <a:effectLst/>
      </p:bgPr>
    </p:bg>
    <p:spTree>
      <p:nvGrpSpPr>
        <p:cNvPr id="1" name="Shape 67"/>
        <p:cNvGrpSpPr/>
        <p:nvPr/>
      </p:nvGrpSpPr>
      <p:grpSpPr>
        <a:xfrm>
          <a:off x="0" y="0"/>
          <a:ext cx="0" cy="0"/>
          <a:chOff x="0" y="0"/>
          <a:chExt cx="0" cy="0"/>
        </a:xfrm>
      </p:grpSpPr>
      <p:pic>
        <p:nvPicPr>
          <p:cNvPr id="68" name="Google Shape;68;p2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211872" y="3735499"/>
            <a:ext cx="7543796" cy="2602076"/>
          </a:xfrm>
          <a:prstGeom prst="rect">
            <a:avLst/>
          </a:prstGeom>
          <a:noFill/>
          <a:ln>
            <a:noFill/>
          </a:ln>
        </p:spPr>
      </p:pic>
      <p:sp>
        <p:nvSpPr>
          <p:cNvPr id="69" name="Google Shape;69;p20"/>
          <p:cNvSpPr txBox="1">
            <a:spLocks noGrp="1"/>
          </p:cNvSpPr>
          <p:nvPr>
            <p:ph type="ctrTitle"/>
          </p:nvPr>
        </p:nvSpPr>
        <p:spPr>
          <a:xfrm>
            <a:off x="685800" y="507368"/>
            <a:ext cx="6425100" cy="477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Trebuchet MS"/>
              <a:buNone/>
              <a:defRPr sz="30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ubTitle" idx="1"/>
          </p:nvPr>
        </p:nvSpPr>
        <p:spPr>
          <a:xfrm>
            <a:off x="685800" y="1197621"/>
            <a:ext cx="7772400" cy="4059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123F67"/>
              </a:buClr>
              <a:buSzPts val="2400"/>
              <a:buFont typeface="Arial"/>
              <a:buChar char="•"/>
              <a:defRPr sz="2400">
                <a:solidFill>
                  <a:schemeClr val="lt1"/>
                </a:solidFill>
              </a:defRPr>
            </a:lvl1pPr>
            <a:lvl2pPr lvl="1" algn="l">
              <a:lnSpc>
                <a:spcPct val="90000"/>
              </a:lnSpc>
              <a:spcBef>
                <a:spcPts val="500"/>
              </a:spcBef>
              <a:spcAft>
                <a:spcPts val="0"/>
              </a:spcAft>
              <a:buClr>
                <a:srgbClr val="123F67"/>
              </a:buClr>
              <a:buSzPts val="2000"/>
              <a:buFont typeface="Noto Sans Symbols"/>
              <a:buChar char="▪"/>
              <a:defRPr sz="2000">
                <a:solidFill>
                  <a:schemeClr val="lt1"/>
                </a:solidFill>
              </a:defRPr>
            </a:lvl2pPr>
            <a:lvl3pPr lvl="2" algn="l">
              <a:lnSpc>
                <a:spcPct val="90000"/>
              </a:lnSpc>
              <a:spcBef>
                <a:spcPts val="500"/>
              </a:spcBef>
              <a:spcAft>
                <a:spcPts val="0"/>
              </a:spcAft>
              <a:buClr>
                <a:srgbClr val="123F67"/>
              </a:buClr>
              <a:buSzPts val="1800"/>
              <a:buFont typeface="Noto Sans Symbols"/>
              <a:buChar char="⮚"/>
              <a:defRPr sz="1800">
                <a:solidFill>
                  <a:schemeClr val="lt1"/>
                </a:solidFill>
              </a:defRPr>
            </a:lvl3pPr>
            <a:lvl4pPr lvl="3" algn="l">
              <a:lnSpc>
                <a:spcPct val="90000"/>
              </a:lnSpc>
              <a:spcBef>
                <a:spcPts val="500"/>
              </a:spcBef>
              <a:spcAft>
                <a:spcPts val="0"/>
              </a:spcAft>
              <a:buClr>
                <a:srgbClr val="123F67"/>
              </a:buClr>
              <a:buSzPts val="1600"/>
              <a:buFont typeface="Arial"/>
              <a:buChar char="•"/>
              <a:defRPr sz="1600">
                <a:solidFill>
                  <a:schemeClr val="lt1"/>
                </a:solidFill>
              </a:defRPr>
            </a:lvl4pPr>
            <a:lvl5pPr lvl="4" algn="l">
              <a:lnSpc>
                <a:spcPct val="90000"/>
              </a:lnSpc>
              <a:spcBef>
                <a:spcPts val="500"/>
              </a:spcBef>
              <a:spcAft>
                <a:spcPts val="0"/>
              </a:spcAft>
              <a:buClr>
                <a:srgbClr val="123F67"/>
              </a:buClr>
              <a:buSzPts val="1600"/>
              <a:buFont typeface="Arial"/>
              <a:buChar char="•"/>
              <a:defRPr sz="1600">
                <a:solidFill>
                  <a:schemeClr val="lt1"/>
                </a:solidFill>
              </a:defRPr>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1" name="Google Shape;71;p20"/>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1741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110880" y="289611"/>
            <a:ext cx="1882514" cy="803693"/>
          </a:xfrm>
          <a:prstGeom prst="rect">
            <a:avLst/>
          </a:prstGeom>
          <a:noFill/>
          <a:ln>
            <a:noFill/>
          </a:ln>
        </p:spPr>
      </p:pic>
      <p:sp>
        <p:nvSpPr>
          <p:cNvPr id="73" name="Google Shape;73;p20"/>
          <p:cNvSpPr txBox="1">
            <a:spLocks noGrp="1"/>
          </p:cNvSpPr>
          <p:nvPr>
            <p:ph type="sldNum" idx="12"/>
          </p:nvPr>
        </p:nvSpPr>
        <p:spPr>
          <a:xfrm>
            <a:off x="8556784" y="6333134"/>
            <a:ext cx="548700" cy="5247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34" Type="http://schemas.openxmlformats.org/officeDocument/2006/relationships/theme" Target="../theme/theme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g2ae1fa1d7a9_0_22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3" name="Google Shape;143;g2ae1fa1d7a9_0_229"/>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g2ae1fa1d7a9_0_229"/>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5" name="Google Shape;145;g2ae1fa1d7a9_0_229"/>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g2ae1fa1d7a9_0_229"/>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4.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007600" cy="6185052"/>
          </a:xfrm>
          <a:prstGeom prst="rect">
            <a:avLst/>
          </a:prstGeom>
          <a:noFill/>
          <a:ln>
            <a:noFill/>
          </a:ln>
        </p:spPr>
      </p:pic>
      <p:sp>
        <p:nvSpPr>
          <p:cNvPr id="331" name="Google Shape;331;p1"/>
          <p:cNvSpPr txBox="1"/>
          <p:nvPr/>
        </p:nvSpPr>
        <p:spPr>
          <a:xfrm>
            <a:off x="4144400" y="2538422"/>
            <a:ext cx="48900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C08B3F"/>
                </a:solidFill>
                <a:latin typeface="Calibri"/>
                <a:ea typeface="Calibri"/>
                <a:cs typeface="Calibri"/>
                <a:sym typeface="Calibri"/>
              </a:rPr>
              <a:t>Addressing Diagnostic Quality and </a:t>
            </a:r>
            <a:r>
              <a:rPr lang="en-US" sz="3000" b="1" i="0" u="none" strike="noStrike" cap="none">
                <a:solidFill>
                  <a:srgbClr val="C08B3F"/>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Safety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0"/>
          <p:cNvSpPr txBox="1"/>
          <p:nvPr/>
        </p:nvSpPr>
        <p:spPr>
          <a:xfrm>
            <a:off x="771375" y="2628600"/>
            <a:ext cx="7861200" cy="954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003A63"/>
                </a:solidFill>
                <a:latin typeface="Calibri"/>
                <a:ea typeface="Calibri"/>
                <a:cs typeface="Calibri"/>
                <a:sym typeface="Calibri"/>
              </a:rPr>
              <a:t>Thank You!</a:t>
            </a:r>
            <a:endParaRPr sz="5000" b="0" i="0" u="none" strike="noStrike" cap="none">
              <a:solidFill>
                <a:srgbClr val="003A63"/>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
          <p:cNvSpPr txBox="1"/>
          <p:nvPr/>
        </p:nvSpPr>
        <p:spPr>
          <a:xfrm>
            <a:off x="587600" y="1532025"/>
            <a:ext cx="8161800" cy="2206200"/>
          </a:xfrm>
          <a:prstGeom prst="rect">
            <a:avLst/>
          </a:prstGeom>
          <a:noFill/>
          <a:ln>
            <a:noFill/>
          </a:ln>
        </p:spPr>
        <p:txBody>
          <a:bodyPr spcFirstLastPara="1" wrap="square" lIns="0" tIns="0" rIns="0" bIns="0" anchor="t" anchorCtr="0">
            <a:spAutoFit/>
          </a:bodyPr>
          <a:lstStyle/>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Introductions</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PFAC members’ experiences with diagnosis</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Diagnostic safety information</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Examples of other PFAC efforts in diagnostic quality and safety</a:t>
            </a:r>
            <a:endParaRPr sz="2200">
              <a:latin typeface="Calibri"/>
              <a:ea typeface="Calibri"/>
              <a:cs typeface="Calibri"/>
              <a:sym typeface="Calibri"/>
            </a:endParaRPr>
          </a:p>
          <a:p>
            <a:pPr marL="457200" marR="0" lvl="0" indent="-368300" algn="l" rtl="0">
              <a:lnSpc>
                <a:spcPct val="100000"/>
              </a:lnSpc>
              <a:spcBef>
                <a:spcPts val="1000"/>
              </a:spcBef>
              <a:spcAft>
                <a:spcPts val="0"/>
              </a:spcAft>
              <a:buClr>
                <a:srgbClr val="174168"/>
              </a:buClr>
              <a:buSzPts val="2200"/>
              <a:buFont typeface="Calibri"/>
              <a:buChar char="➔"/>
            </a:pPr>
            <a:r>
              <a:rPr lang="en-US" sz="2200" i="0" u="none" strike="noStrike" cap="none">
                <a:solidFill>
                  <a:srgbClr val="174168"/>
                </a:solidFill>
                <a:latin typeface="Calibri"/>
                <a:ea typeface="Calibri"/>
                <a:cs typeface="Calibri"/>
                <a:sym typeface="Calibri"/>
              </a:rPr>
              <a:t>Discussion</a:t>
            </a:r>
            <a:endParaRPr sz="2200" i="0" u="none" strike="noStrike" cap="none">
              <a:solidFill>
                <a:srgbClr val="174168"/>
              </a:solidFill>
              <a:latin typeface="Calibri"/>
              <a:ea typeface="Calibri"/>
              <a:cs typeface="Calibri"/>
              <a:sym typeface="Calibri"/>
            </a:endParaRPr>
          </a:p>
        </p:txBody>
      </p:sp>
      <p:sp>
        <p:nvSpPr>
          <p:cNvPr id="337" name="Google Shape;337;p2"/>
          <p:cNvSpPr txBox="1"/>
          <p:nvPr/>
        </p:nvSpPr>
        <p:spPr>
          <a:xfrm>
            <a:off x="2862750" y="523437"/>
            <a:ext cx="3418500" cy="4926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400"/>
              <a:buFont typeface="Arial"/>
              <a:buNone/>
            </a:pPr>
            <a:r>
              <a:rPr lang="en-US" sz="3200" b="1" i="0" u="none" strike="noStrike" cap="none">
                <a:solidFill>
                  <a:srgbClr val="C08B3F"/>
                </a:solidFill>
                <a:latin typeface="Calibri"/>
                <a:ea typeface="Calibri"/>
                <a:cs typeface="Calibri"/>
                <a:sym typeface="Calibri"/>
              </a:rPr>
              <a:t>Agenda for Today</a:t>
            </a:r>
            <a:endParaRPr sz="3200" b="1" i="0" u="none" strike="noStrike" cap="none">
              <a:solidFill>
                <a:srgbClr val="C08B3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
          <p:cNvSpPr txBox="1"/>
          <p:nvPr/>
        </p:nvSpPr>
        <p:spPr>
          <a:xfrm>
            <a:off x="4855000" y="2718450"/>
            <a:ext cx="27759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600" b="1" i="0" u="none" strike="noStrike" cap="none">
                <a:solidFill>
                  <a:srgbClr val="C08B3F"/>
                </a:solidFill>
                <a:latin typeface="Calibri"/>
                <a:ea typeface="Calibri"/>
                <a:cs typeface="Calibri"/>
                <a:sym typeface="Calibri"/>
              </a:rPr>
              <a:t>Introductions</a:t>
            </a:r>
            <a:endParaRPr sz="3600" b="1" i="0" u="none" strike="noStrike" cap="none">
              <a:solidFill>
                <a:srgbClr val="C08B3F"/>
              </a:solidFill>
              <a:latin typeface="Calibri"/>
              <a:ea typeface="Calibri"/>
              <a:cs typeface="Calibri"/>
              <a:sym typeface="Calibri"/>
            </a:endParaRPr>
          </a:p>
        </p:txBody>
      </p:sp>
      <p:pic>
        <p:nvPicPr>
          <p:cNvPr id="343" name="Google Shape;343;p3"/>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g2ae1fa1d7a9_0_206"/>
          <p:cNvGrpSpPr/>
          <p:nvPr/>
        </p:nvGrpSpPr>
        <p:grpSpPr>
          <a:xfrm>
            <a:off x="1872306" y="1620535"/>
            <a:ext cx="1813391" cy="627645"/>
            <a:chOff x="12700" y="0"/>
            <a:chExt cx="13246100" cy="4584700"/>
          </a:xfrm>
        </p:grpSpPr>
        <p:sp>
          <p:nvSpPr>
            <p:cNvPr id="349" name="Google Shape;349;g2ae1fa1d7a9_0_206"/>
            <p:cNvSpPr/>
            <p:nvPr/>
          </p:nvSpPr>
          <p:spPr>
            <a:xfrm>
              <a:off x="12700" y="0"/>
              <a:ext cx="1244600" cy="2260600"/>
            </a:xfrm>
            <a:custGeom>
              <a:avLst/>
              <a:gdLst/>
              <a:ahLst/>
              <a:cxnLst/>
              <a:rect l="l" t="t" r="r" b="b"/>
              <a:pathLst>
                <a:path w="1244600" h="2260600" extrusionOk="0">
                  <a:moveTo>
                    <a:pt x="622300" y="0"/>
                  </a:moveTo>
                  <a:cubicBezTo>
                    <a:pt x="508000" y="0"/>
                    <a:pt x="406400" y="88900"/>
                    <a:pt x="406400" y="215900"/>
                  </a:cubicBezTo>
                  <a:lnTo>
                    <a:pt x="406400" y="279400"/>
                  </a:lnTo>
                  <a:cubicBezTo>
                    <a:pt x="406400" y="393700"/>
                    <a:pt x="508000" y="495300"/>
                    <a:pt x="622300" y="495300"/>
                  </a:cubicBezTo>
                  <a:cubicBezTo>
                    <a:pt x="736600" y="495300"/>
                    <a:pt x="838200" y="393700"/>
                    <a:pt x="838200" y="279400"/>
                  </a:cubicBezTo>
                  <a:lnTo>
                    <a:pt x="838200" y="215900"/>
                  </a:lnTo>
                  <a:cubicBezTo>
                    <a:pt x="838200" y="88900"/>
                    <a:pt x="736600" y="0"/>
                    <a:pt x="622300" y="0"/>
                  </a:cubicBezTo>
                  <a:close/>
                  <a:moveTo>
                    <a:pt x="406400" y="965200"/>
                  </a:moveTo>
                  <a:cubicBezTo>
                    <a:pt x="406400" y="965200"/>
                    <a:pt x="393700" y="952500"/>
                    <a:pt x="393700" y="965200"/>
                  </a:cubicBezTo>
                  <a:lnTo>
                    <a:pt x="241300" y="1320800"/>
                  </a:lnTo>
                  <a:cubicBezTo>
                    <a:pt x="215900" y="1371600"/>
                    <a:pt x="165100" y="1409700"/>
                    <a:pt x="101600" y="1409700"/>
                  </a:cubicBezTo>
                  <a:lnTo>
                    <a:pt x="38100" y="1409700"/>
                  </a:lnTo>
                  <a:cubicBezTo>
                    <a:pt x="25400" y="1409700"/>
                    <a:pt x="12700" y="1409700"/>
                    <a:pt x="12700" y="1397000"/>
                  </a:cubicBezTo>
                  <a:cubicBezTo>
                    <a:pt x="0" y="1384300"/>
                    <a:pt x="0" y="1371600"/>
                    <a:pt x="12700" y="1358900"/>
                  </a:cubicBezTo>
                  <a:lnTo>
                    <a:pt x="203200" y="914400"/>
                  </a:lnTo>
                  <a:lnTo>
                    <a:pt x="266700" y="736600"/>
                  </a:lnTo>
                  <a:cubicBezTo>
                    <a:pt x="317500" y="635000"/>
                    <a:pt x="419100" y="558800"/>
                    <a:pt x="533400" y="558800"/>
                  </a:cubicBezTo>
                  <a:lnTo>
                    <a:pt x="711200" y="558800"/>
                  </a:lnTo>
                  <a:cubicBezTo>
                    <a:pt x="825500" y="558800"/>
                    <a:pt x="927100" y="635000"/>
                    <a:pt x="977900" y="736600"/>
                  </a:cubicBezTo>
                  <a:lnTo>
                    <a:pt x="1041400" y="914400"/>
                  </a:lnTo>
                  <a:lnTo>
                    <a:pt x="1231900" y="1358900"/>
                  </a:lnTo>
                  <a:cubicBezTo>
                    <a:pt x="1244600" y="1371600"/>
                    <a:pt x="1244600" y="1384300"/>
                    <a:pt x="1231900" y="1397000"/>
                  </a:cubicBezTo>
                  <a:cubicBezTo>
                    <a:pt x="1231900" y="1409700"/>
                    <a:pt x="1219200" y="1409700"/>
                    <a:pt x="1206500" y="1409700"/>
                  </a:cubicBezTo>
                  <a:lnTo>
                    <a:pt x="1143000" y="1409700"/>
                  </a:lnTo>
                  <a:cubicBezTo>
                    <a:pt x="1079500" y="1409700"/>
                    <a:pt x="1028700" y="1371600"/>
                    <a:pt x="1003300" y="1320800"/>
                  </a:cubicBezTo>
                  <a:lnTo>
                    <a:pt x="850900" y="965200"/>
                  </a:lnTo>
                  <a:cubicBezTo>
                    <a:pt x="850900" y="952500"/>
                    <a:pt x="838200" y="965200"/>
                    <a:pt x="838200" y="965200"/>
                  </a:cubicBezTo>
                  <a:lnTo>
                    <a:pt x="901700" y="1409700"/>
                  </a:lnTo>
                  <a:lnTo>
                    <a:pt x="977900" y="2222500"/>
                  </a:lnTo>
                  <a:cubicBezTo>
                    <a:pt x="977900" y="2235200"/>
                    <a:pt x="965200" y="2235200"/>
                    <a:pt x="965200" y="2247900"/>
                  </a:cubicBezTo>
                  <a:cubicBezTo>
                    <a:pt x="952500" y="2247900"/>
                    <a:pt x="952500" y="2260600"/>
                    <a:pt x="939800" y="2260600"/>
                  </a:cubicBezTo>
                  <a:lnTo>
                    <a:pt x="889000" y="2260600"/>
                  </a:lnTo>
                  <a:cubicBezTo>
                    <a:pt x="812800" y="2260600"/>
                    <a:pt x="749300" y="2209800"/>
                    <a:pt x="749300" y="2133600"/>
                  </a:cubicBezTo>
                  <a:lnTo>
                    <a:pt x="635000" y="1447800"/>
                  </a:lnTo>
                  <a:cubicBezTo>
                    <a:pt x="622300" y="1447800"/>
                    <a:pt x="622300" y="1447800"/>
                    <a:pt x="609600" y="1447800"/>
                  </a:cubicBezTo>
                  <a:lnTo>
                    <a:pt x="495300" y="2133600"/>
                  </a:lnTo>
                  <a:cubicBezTo>
                    <a:pt x="495300" y="2209800"/>
                    <a:pt x="431800" y="2260600"/>
                    <a:pt x="355600" y="2260600"/>
                  </a:cubicBezTo>
                  <a:lnTo>
                    <a:pt x="304800" y="2260600"/>
                  </a:lnTo>
                  <a:cubicBezTo>
                    <a:pt x="292100" y="2260600"/>
                    <a:pt x="292100" y="2247900"/>
                    <a:pt x="279400" y="2247900"/>
                  </a:cubicBezTo>
                  <a:cubicBezTo>
                    <a:pt x="279400" y="2235200"/>
                    <a:pt x="266700" y="2235200"/>
                    <a:pt x="266700" y="2222500"/>
                  </a:cubicBezTo>
                  <a:lnTo>
                    <a:pt x="342900" y="1409700"/>
                  </a:lnTo>
                  <a:lnTo>
                    <a:pt x="406400" y="9652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g2ae1fa1d7a9_0_206"/>
            <p:cNvSpPr/>
            <p:nvPr/>
          </p:nvSpPr>
          <p:spPr>
            <a:xfrm>
              <a:off x="12700" y="0"/>
              <a:ext cx="13246100" cy="4584700"/>
            </a:xfrm>
            <a:custGeom>
              <a:avLst/>
              <a:gdLst/>
              <a:ahLst/>
              <a:cxnLst/>
              <a:rect l="l" t="t" r="r" b="b"/>
              <a:pathLst>
                <a:path w="13246100" h="4584700" extrusionOk="0">
                  <a:moveTo>
                    <a:pt x="1955800" y="0"/>
                  </a:moveTo>
                  <a:cubicBezTo>
                    <a:pt x="1841500" y="0"/>
                    <a:pt x="1739900" y="88900"/>
                    <a:pt x="1739900" y="215900"/>
                  </a:cubicBezTo>
                  <a:lnTo>
                    <a:pt x="1739900" y="279400"/>
                  </a:lnTo>
                  <a:cubicBezTo>
                    <a:pt x="1739900" y="393700"/>
                    <a:pt x="1841500" y="495300"/>
                    <a:pt x="1955800" y="495300"/>
                  </a:cubicBezTo>
                  <a:cubicBezTo>
                    <a:pt x="2070100" y="495300"/>
                    <a:pt x="2171700" y="393700"/>
                    <a:pt x="2171700" y="279400"/>
                  </a:cubicBezTo>
                  <a:lnTo>
                    <a:pt x="2171700" y="215900"/>
                  </a:lnTo>
                  <a:cubicBezTo>
                    <a:pt x="2171700" y="88900"/>
                    <a:pt x="2070100" y="0"/>
                    <a:pt x="1955800" y="0"/>
                  </a:cubicBezTo>
                  <a:close/>
                  <a:moveTo>
                    <a:pt x="1739900" y="965200"/>
                  </a:moveTo>
                  <a:cubicBezTo>
                    <a:pt x="1739900" y="965200"/>
                    <a:pt x="1727200" y="952500"/>
                    <a:pt x="1727200" y="965200"/>
                  </a:cubicBezTo>
                  <a:lnTo>
                    <a:pt x="1574800" y="1320800"/>
                  </a:lnTo>
                  <a:cubicBezTo>
                    <a:pt x="1549400" y="1371600"/>
                    <a:pt x="1498600" y="1409700"/>
                    <a:pt x="1435100" y="1409700"/>
                  </a:cubicBezTo>
                  <a:lnTo>
                    <a:pt x="1371600" y="1409700"/>
                  </a:lnTo>
                  <a:cubicBezTo>
                    <a:pt x="1358900" y="1409700"/>
                    <a:pt x="1346200" y="1409700"/>
                    <a:pt x="1346200" y="1397000"/>
                  </a:cubicBezTo>
                  <a:cubicBezTo>
                    <a:pt x="1333500" y="1384300"/>
                    <a:pt x="1333500" y="1371600"/>
                    <a:pt x="1346200" y="1358900"/>
                  </a:cubicBezTo>
                  <a:lnTo>
                    <a:pt x="1536700" y="914400"/>
                  </a:lnTo>
                  <a:lnTo>
                    <a:pt x="1600200" y="736600"/>
                  </a:lnTo>
                  <a:cubicBezTo>
                    <a:pt x="1651000" y="635000"/>
                    <a:pt x="1752600" y="558800"/>
                    <a:pt x="1866900" y="558800"/>
                  </a:cubicBezTo>
                  <a:lnTo>
                    <a:pt x="2044700" y="558800"/>
                  </a:lnTo>
                  <a:cubicBezTo>
                    <a:pt x="2159000" y="558800"/>
                    <a:pt x="2260600" y="635000"/>
                    <a:pt x="2311400" y="736600"/>
                  </a:cubicBezTo>
                  <a:lnTo>
                    <a:pt x="2374900" y="914400"/>
                  </a:lnTo>
                  <a:lnTo>
                    <a:pt x="2565400" y="1358900"/>
                  </a:lnTo>
                  <a:cubicBezTo>
                    <a:pt x="2578100" y="1371600"/>
                    <a:pt x="2578100" y="1384300"/>
                    <a:pt x="2565400" y="1397000"/>
                  </a:cubicBezTo>
                  <a:cubicBezTo>
                    <a:pt x="2565400" y="1409700"/>
                    <a:pt x="2552700" y="1409700"/>
                    <a:pt x="2540000" y="1409700"/>
                  </a:cubicBezTo>
                  <a:lnTo>
                    <a:pt x="2476500" y="1409700"/>
                  </a:lnTo>
                  <a:cubicBezTo>
                    <a:pt x="2413000" y="1409700"/>
                    <a:pt x="2362200" y="1371600"/>
                    <a:pt x="2336800" y="1320800"/>
                  </a:cubicBezTo>
                  <a:lnTo>
                    <a:pt x="2184400" y="965200"/>
                  </a:lnTo>
                  <a:cubicBezTo>
                    <a:pt x="2184400" y="952500"/>
                    <a:pt x="2171700" y="965200"/>
                    <a:pt x="2171700" y="965200"/>
                  </a:cubicBezTo>
                  <a:lnTo>
                    <a:pt x="2235200" y="1409700"/>
                  </a:lnTo>
                  <a:lnTo>
                    <a:pt x="2311400" y="2222500"/>
                  </a:lnTo>
                  <a:cubicBezTo>
                    <a:pt x="2311400" y="2235200"/>
                    <a:pt x="2298700" y="2235200"/>
                    <a:pt x="2298700" y="2247900"/>
                  </a:cubicBezTo>
                  <a:cubicBezTo>
                    <a:pt x="2286000" y="2247900"/>
                    <a:pt x="2286000" y="2260600"/>
                    <a:pt x="2273300" y="2260600"/>
                  </a:cubicBezTo>
                  <a:lnTo>
                    <a:pt x="2222500" y="2260600"/>
                  </a:lnTo>
                  <a:cubicBezTo>
                    <a:pt x="2146300" y="2260600"/>
                    <a:pt x="2082800" y="2209800"/>
                    <a:pt x="2082800" y="2133600"/>
                  </a:cubicBezTo>
                  <a:lnTo>
                    <a:pt x="1968500" y="1447800"/>
                  </a:lnTo>
                  <a:cubicBezTo>
                    <a:pt x="1955800" y="1447800"/>
                    <a:pt x="1955800" y="1447800"/>
                    <a:pt x="1943100" y="1447800"/>
                  </a:cubicBezTo>
                  <a:lnTo>
                    <a:pt x="1828800" y="2133600"/>
                  </a:lnTo>
                  <a:cubicBezTo>
                    <a:pt x="1828800" y="2209800"/>
                    <a:pt x="1765300" y="2260600"/>
                    <a:pt x="1689100" y="2260600"/>
                  </a:cubicBezTo>
                  <a:lnTo>
                    <a:pt x="1638300" y="2260600"/>
                  </a:lnTo>
                  <a:cubicBezTo>
                    <a:pt x="1625600" y="2260600"/>
                    <a:pt x="1625600" y="2247900"/>
                    <a:pt x="1612900" y="2247900"/>
                  </a:cubicBezTo>
                  <a:cubicBezTo>
                    <a:pt x="1612900" y="2235200"/>
                    <a:pt x="1600200" y="2235200"/>
                    <a:pt x="1600200" y="2222500"/>
                  </a:cubicBezTo>
                  <a:lnTo>
                    <a:pt x="1676400" y="1409700"/>
                  </a:lnTo>
                  <a:lnTo>
                    <a:pt x="1739900" y="965200"/>
                  </a:lnTo>
                  <a:close/>
                  <a:moveTo>
                    <a:pt x="3289300" y="0"/>
                  </a:moveTo>
                  <a:cubicBezTo>
                    <a:pt x="3175000" y="0"/>
                    <a:pt x="3073400" y="88900"/>
                    <a:pt x="3073400" y="215900"/>
                  </a:cubicBezTo>
                  <a:lnTo>
                    <a:pt x="3073400" y="279400"/>
                  </a:lnTo>
                  <a:cubicBezTo>
                    <a:pt x="3073400" y="393700"/>
                    <a:pt x="3175000" y="495300"/>
                    <a:pt x="3289300" y="495300"/>
                  </a:cubicBezTo>
                  <a:cubicBezTo>
                    <a:pt x="3403600" y="495300"/>
                    <a:pt x="3505200" y="393700"/>
                    <a:pt x="3505200" y="279400"/>
                  </a:cubicBezTo>
                  <a:lnTo>
                    <a:pt x="3505200" y="215900"/>
                  </a:lnTo>
                  <a:cubicBezTo>
                    <a:pt x="3505200" y="88900"/>
                    <a:pt x="3403600" y="0"/>
                    <a:pt x="3289300" y="0"/>
                  </a:cubicBezTo>
                  <a:close/>
                  <a:moveTo>
                    <a:pt x="3073400" y="965200"/>
                  </a:moveTo>
                  <a:cubicBezTo>
                    <a:pt x="3073400" y="965200"/>
                    <a:pt x="3060700" y="952500"/>
                    <a:pt x="3060700" y="965200"/>
                  </a:cubicBezTo>
                  <a:lnTo>
                    <a:pt x="2908300" y="1320800"/>
                  </a:lnTo>
                  <a:cubicBezTo>
                    <a:pt x="2882900" y="1371600"/>
                    <a:pt x="2832100" y="1409700"/>
                    <a:pt x="2768600" y="1409700"/>
                  </a:cubicBezTo>
                  <a:lnTo>
                    <a:pt x="2705100" y="1409700"/>
                  </a:lnTo>
                  <a:cubicBezTo>
                    <a:pt x="2692400" y="1409700"/>
                    <a:pt x="2679700" y="1409700"/>
                    <a:pt x="2679700" y="1397000"/>
                  </a:cubicBezTo>
                  <a:cubicBezTo>
                    <a:pt x="2667000" y="1384300"/>
                    <a:pt x="2667000" y="1371600"/>
                    <a:pt x="2679700" y="1358900"/>
                  </a:cubicBezTo>
                  <a:lnTo>
                    <a:pt x="2870200" y="914400"/>
                  </a:lnTo>
                  <a:lnTo>
                    <a:pt x="2933700" y="736600"/>
                  </a:lnTo>
                  <a:cubicBezTo>
                    <a:pt x="2984500" y="635000"/>
                    <a:pt x="3086100" y="558800"/>
                    <a:pt x="3200400" y="558800"/>
                  </a:cubicBezTo>
                  <a:lnTo>
                    <a:pt x="3378200" y="558800"/>
                  </a:lnTo>
                  <a:cubicBezTo>
                    <a:pt x="3492500" y="558800"/>
                    <a:pt x="3594100" y="635000"/>
                    <a:pt x="3644900" y="736600"/>
                  </a:cubicBezTo>
                  <a:lnTo>
                    <a:pt x="3708400" y="914400"/>
                  </a:lnTo>
                  <a:lnTo>
                    <a:pt x="3898900" y="1358900"/>
                  </a:lnTo>
                  <a:cubicBezTo>
                    <a:pt x="3911600" y="1371600"/>
                    <a:pt x="3911600" y="1384300"/>
                    <a:pt x="3898900" y="1397000"/>
                  </a:cubicBezTo>
                  <a:cubicBezTo>
                    <a:pt x="3898900" y="1409700"/>
                    <a:pt x="3886200" y="1409700"/>
                    <a:pt x="3873500" y="1409700"/>
                  </a:cubicBezTo>
                  <a:lnTo>
                    <a:pt x="3810000" y="1409700"/>
                  </a:lnTo>
                  <a:cubicBezTo>
                    <a:pt x="3746500" y="1409700"/>
                    <a:pt x="3695700" y="1371600"/>
                    <a:pt x="3670300" y="1320800"/>
                  </a:cubicBezTo>
                  <a:lnTo>
                    <a:pt x="3517900" y="965200"/>
                  </a:lnTo>
                  <a:cubicBezTo>
                    <a:pt x="3517900" y="952500"/>
                    <a:pt x="3505200" y="965200"/>
                    <a:pt x="3505200" y="965200"/>
                  </a:cubicBezTo>
                  <a:lnTo>
                    <a:pt x="3568700" y="1409700"/>
                  </a:lnTo>
                  <a:lnTo>
                    <a:pt x="3644900" y="2222500"/>
                  </a:lnTo>
                  <a:cubicBezTo>
                    <a:pt x="3644900" y="2235200"/>
                    <a:pt x="3632200" y="2235200"/>
                    <a:pt x="3632200" y="2247900"/>
                  </a:cubicBezTo>
                  <a:cubicBezTo>
                    <a:pt x="3619500" y="2247900"/>
                    <a:pt x="3619500" y="2260600"/>
                    <a:pt x="3606800" y="2260600"/>
                  </a:cubicBezTo>
                  <a:lnTo>
                    <a:pt x="3556000" y="2260600"/>
                  </a:lnTo>
                  <a:cubicBezTo>
                    <a:pt x="3479800" y="2260600"/>
                    <a:pt x="3416300" y="2209800"/>
                    <a:pt x="3416300" y="2133600"/>
                  </a:cubicBezTo>
                  <a:lnTo>
                    <a:pt x="3302000" y="1447800"/>
                  </a:lnTo>
                  <a:cubicBezTo>
                    <a:pt x="3289300" y="1447800"/>
                    <a:pt x="3289300" y="1447800"/>
                    <a:pt x="3276600" y="1447800"/>
                  </a:cubicBezTo>
                  <a:lnTo>
                    <a:pt x="3162300" y="2133600"/>
                  </a:lnTo>
                  <a:cubicBezTo>
                    <a:pt x="3162300" y="2209800"/>
                    <a:pt x="3098800" y="2260600"/>
                    <a:pt x="3022600" y="2260600"/>
                  </a:cubicBezTo>
                  <a:lnTo>
                    <a:pt x="2971800" y="2260600"/>
                  </a:lnTo>
                  <a:cubicBezTo>
                    <a:pt x="2959100" y="2260600"/>
                    <a:pt x="2959100" y="2247900"/>
                    <a:pt x="2946400" y="2247900"/>
                  </a:cubicBezTo>
                  <a:cubicBezTo>
                    <a:pt x="2946400" y="2235200"/>
                    <a:pt x="2933700" y="2235200"/>
                    <a:pt x="2933700" y="2222500"/>
                  </a:cubicBezTo>
                  <a:lnTo>
                    <a:pt x="3009900" y="1409700"/>
                  </a:lnTo>
                  <a:lnTo>
                    <a:pt x="3073400" y="965200"/>
                  </a:lnTo>
                  <a:close/>
                  <a:moveTo>
                    <a:pt x="4622800" y="0"/>
                  </a:moveTo>
                  <a:cubicBezTo>
                    <a:pt x="4508500" y="0"/>
                    <a:pt x="4406900" y="88900"/>
                    <a:pt x="4406900" y="215900"/>
                  </a:cubicBezTo>
                  <a:lnTo>
                    <a:pt x="4406900" y="279400"/>
                  </a:lnTo>
                  <a:cubicBezTo>
                    <a:pt x="4406900" y="393700"/>
                    <a:pt x="4508500" y="495300"/>
                    <a:pt x="4622800" y="495300"/>
                  </a:cubicBezTo>
                  <a:cubicBezTo>
                    <a:pt x="4737100" y="495300"/>
                    <a:pt x="4838700" y="393700"/>
                    <a:pt x="4838700" y="279400"/>
                  </a:cubicBezTo>
                  <a:lnTo>
                    <a:pt x="4838700" y="215900"/>
                  </a:lnTo>
                  <a:cubicBezTo>
                    <a:pt x="4838700" y="88900"/>
                    <a:pt x="4737100" y="0"/>
                    <a:pt x="4622800" y="0"/>
                  </a:cubicBezTo>
                  <a:close/>
                  <a:moveTo>
                    <a:pt x="4406900" y="965200"/>
                  </a:moveTo>
                  <a:cubicBezTo>
                    <a:pt x="4406900" y="965200"/>
                    <a:pt x="4394200" y="952500"/>
                    <a:pt x="4394200" y="965200"/>
                  </a:cubicBezTo>
                  <a:lnTo>
                    <a:pt x="4241800" y="1320800"/>
                  </a:lnTo>
                  <a:cubicBezTo>
                    <a:pt x="4216400" y="1371600"/>
                    <a:pt x="4165600" y="1409700"/>
                    <a:pt x="4102100" y="1409700"/>
                  </a:cubicBezTo>
                  <a:lnTo>
                    <a:pt x="4038600" y="1409700"/>
                  </a:lnTo>
                  <a:cubicBezTo>
                    <a:pt x="4025900" y="1409700"/>
                    <a:pt x="4013200" y="1409700"/>
                    <a:pt x="4013200" y="1397000"/>
                  </a:cubicBezTo>
                  <a:cubicBezTo>
                    <a:pt x="4000500" y="1384300"/>
                    <a:pt x="4000500" y="1371600"/>
                    <a:pt x="4013200" y="1358900"/>
                  </a:cubicBezTo>
                  <a:lnTo>
                    <a:pt x="4203700" y="914400"/>
                  </a:lnTo>
                  <a:lnTo>
                    <a:pt x="4267200" y="736600"/>
                  </a:lnTo>
                  <a:cubicBezTo>
                    <a:pt x="4318000" y="635000"/>
                    <a:pt x="4419600" y="558800"/>
                    <a:pt x="4533900" y="558800"/>
                  </a:cubicBezTo>
                  <a:lnTo>
                    <a:pt x="4711700" y="558800"/>
                  </a:lnTo>
                  <a:cubicBezTo>
                    <a:pt x="4826000" y="558800"/>
                    <a:pt x="4927600" y="635000"/>
                    <a:pt x="4978400" y="736600"/>
                  </a:cubicBezTo>
                  <a:lnTo>
                    <a:pt x="5041900" y="914400"/>
                  </a:lnTo>
                  <a:lnTo>
                    <a:pt x="5232400" y="1358900"/>
                  </a:lnTo>
                  <a:cubicBezTo>
                    <a:pt x="5245100" y="1371600"/>
                    <a:pt x="5245100" y="1384300"/>
                    <a:pt x="5232400" y="1397000"/>
                  </a:cubicBezTo>
                  <a:cubicBezTo>
                    <a:pt x="5232400" y="1409700"/>
                    <a:pt x="5219700" y="1409700"/>
                    <a:pt x="5207000" y="1409700"/>
                  </a:cubicBezTo>
                  <a:lnTo>
                    <a:pt x="5143500" y="1409700"/>
                  </a:lnTo>
                  <a:cubicBezTo>
                    <a:pt x="5080000" y="1409700"/>
                    <a:pt x="5029200" y="1371600"/>
                    <a:pt x="5003800" y="1320800"/>
                  </a:cubicBezTo>
                  <a:lnTo>
                    <a:pt x="4851400" y="965200"/>
                  </a:lnTo>
                  <a:cubicBezTo>
                    <a:pt x="4851400" y="952500"/>
                    <a:pt x="4838700" y="965200"/>
                    <a:pt x="4838700" y="965200"/>
                  </a:cubicBezTo>
                  <a:lnTo>
                    <a:pt x="4902200" y="1409700"/>
                  </a:lnTo>
                  <a:lnTo>
                    <a:pt x="4978400" y="2222500"/>
                  </a:lnTo>
                  <a:cubicBezTo>
                    <a:pt x="4978400" y="2235200"/>
                    <a:pt x="4965700" y="2235200"/>
                    <a:pt x="4965700" y="2247900"/>
                  </a:cubicBezTo>
                  <a:cubicBezTo>
                    <a:pt x="4953000" y="2247900"/>
                    <a:pt x="4953000" y="2260600"/>
                    <a:pt x="4940300" y="2260600"/>
                  </a:cubicBezTo>
                  <a:lnTo>
                    <a:pt x="4889500" y="2260600"/>
                  </a:lnTo>
                  <a:cubicBezTo>
                    <a:pt x="4813300" y="2260600"/>
                    <a:pt x="4749800" y="2209800"/>
                    <a:pt x="4749800" y="2133600"/>
                  </a:cubicBezTo>
                  <a:lnTo>
                    <a:pt x="4635500" y="1447800"/>
                  </a:lnTo>
                  <a:cubicBezTo>
                    <a:pt x="4622800" y="1447800"/>
                    <a:pt x="4622800" y="1447800"/>
                    <a:pt x="4610100" y="1447800"/>
                  </a:cubicBezTo>
                  <a:lnTo>
                    <a:pt x="4495800" y="2133600"/>
                  </a:lnTo>
                  <a:cubicBezTo>
                    <a:pt x="4495800" y="2209800"/>
                    <a:pt x="4432300" y="2260600"/>
                    <a:pt x="4356100" y="2260600"/>
                  </a:cubicBezTo>
                  <a:lnTo>
                    <a:pt x="4305300" y="2260600"/>
                  </a:lnTo>
                  <a:cubicBezTo>
                    <a:pt x="4292600" y="2260600"/>
                    <a:pt x="4292600" y="2247900"/>
                    <a:pt x="4279900" y="2247900"/>
                  </a:cubicBezTo>
                  <a:cubicBezTo>
                    <a:pt x="4279900" y="2235200"/>
                    <a:pt x="4267200" y="2235200"/>
                    <a:pt x="4267200" y="2222500"/>
                  </a:cubicBezTo>
                  <a:lnTo>
                    <a:pt x="4343400" y="1409700"/>
                  </a:lnTo>
                  <a:lnTo>
                    <a:pt x="4406900" y="965200"/>
                  </a:lnTo>
                  <a:close/>
                  <a:moveTo>
                    <a:pt x="5956300" y="0"/>
                  </a:moveTo>
                  <a:cubicBezTo>
                    <a:pt x="5842000" y="0"/>
                    <a:pt x="5740400" y="88900"/>
                    <a:pt x="5740400" y="215900"/>
                  </a:cubicBezTo>
                  <a:lnTo>
                    <a:pt x="5740400" y="279400"/>
                  </a:lnTo>
                  <a:cubicBezTo>
                    <a:pt x="5740400" y="393700"/>
                    <a:pt x="5842000" y="495300"/>
                    <a:pt x="5956300" y="495300"/>
                  </a:cubicBezTo>
                  <a:cubicBezTo>
                    <a:pt x="6070600" y="495300"/>
                    <a:pt x="6172200" y="393700"/>
                    <a:pt x="6172200" y="279400"/>
                  </a:cubicBezTo>
                  <a:lnTo>
                    <a:pt x="6172200" y="215900"/>
                  </a:lnTo>
                  <a:cubicBezTo>
                    <a:pt x="6172200" y="88900"/>
                    <a:pt x="6070600" y="0"/>
                    <a:pt x="5956300" y="0"/>
                  </a:cubicBezTo>
                  <a:close/>
                  <a:moveTo>
                    <a:pt x="5740400" y="965200"/>
                  </a:moveTo>
                  <a:cubicBezTo>
                    <a:pt x="5740400" y="965200"/>
                    <a:pt x="5727700" y="952500"/>
                    <a:pt x="5727700" y="965200"/>
                  </a:cubicBezTo>
                  <a:lnTo>
                    <a:pt x="5575300" y="1320800"/>
                  </a:lnTo>
                  <a:cubicBezTo>
                    <a:pt x="5549900" y="1371600"/>
                    <a:pt x="5499100" y="1409700"/>
                    <a:pt x="5435600" y="1409700"/>
                  </a:cubicBezTo>
                  <a:lnTo>
                    <a:pt x="5372100" y="1409700"/>
                  </a:lnTo>
                  <a:cubicBezTo>
                    <a:pt x="5359400" y="1409700"/>
                    <a:pt x="5346700" y="1409700"/>
                    <a:pt x="5346700" y="1397000"/>
                  </a:cubicBezTo>
                  <a:cubicBezTo>
                    <a:pt x="5334000" y="1384300"/>
                    <a:pt x="5334000" y="1371600"/>
                    <a:pt x="5346700" y="1358900"/>
                  </a:cubicBezTo>
                  <a:lnTo>
                    <a:pt x="5537200" y="914400"/>
                  </a:lnTo>
                  <a:lnTo>
                    <a:pt x="5600700" y="736600"/>
                  </a:lnTo>
                  <a:cubicBezTo>
                    <a:pt x="5651500" y="635000"/>
                    <a:pt x="5753100" y="558800"/>
                    <a:pt x="5867400" y="558800"/>
                  </a:cubicBezTo>
                  <a:lnTo>
                    <a:pt x="6045200" y="558800"/>
                  </a:lnTo>
                  <a:cubicBezTo>
                    <a:pt x="6159500" y="558800"/>
                    <a:pt x="6261100" y="635000"/>
                    <a:pt x="6311900" y="736600"/>
                  </a:cubicBezTo>
                  <a:lnTo>
                    <a:pt x="6375400" y="914400"/>
                  </a:lnTo>
                  <a:lnTo>
                    <a:pt x="6565900" y="1358900"/>
                  </a:lnTo>
                  <a:cubicBezTo>
                    <a:pt x="6578600" y="1371600"/>
                    <a:pt x="6578600" y="1384300"/>
                    <a:pt x="6565900" y="1397000"/>
                  </a:cubicBezTo>
                  <a:cubicBezTo>
                    <a:pt x="6565900" y="1409700"/>
                    <a:pt x="6553200" y="1409700"/>
                    <a:pt x="6540500" y="1409700"/>
                  </a:cubicBezTo>
                  <a:lnTo>
                    <a:pt x="6477000" y="1409700"/>
                  </a:lnTo>
                  <a:cubicBezTo>
                    <a:pt x="6413500" y="1409700"/>
                    <a:pt x="6362700" y="1371600"/>
                    <a:pt x="6337300" y="1320800"/>
                  </a:cubicBezTo>
                  <a:lnTo>
                    <a:pt x="6184900" y="965200"/>
                  </a:lnTo>
                  <a:cubicBezTo>
                    <a:pt x="6184900" y="952500"/>
                    <a:pt x="6172200" y="965200"/>
                    <a:pt x="6172200" y="965200"/>
                  </a:cubicBezTo>
                  <a:lnTo>
                    <a:pt x="6235700" y="1409700"/>
                  </a:lnTo>
                  <a:lnTo>
                    <a:pt x="6311900" y="2222500"/>
                  </a:lnTo>
                  <a:cubicBezTo>
                    <a:pt x="6311900" y="2235200"/>
                    <a:pt x="6299200" y="2235200"/>
                    <a:pt x="6299200" y="2247900"/>
                  </a:cubicBezTo>
                  <a:cubicBezTo>
                    <a:pt x="6286500" y="2247900"/>
                    <a:pt x="6286500" y="2260600"/>
                    <a:pt x="6273800" y="2260600"/>
                  </a:cubicBezTo>
                  <a:lnTo>
                    <a:pt x="6223000" y="2260600"/>
                  </a:lnTo>
                  <a:cubicBezTo>
                    <a:pt x="6146800" y="2260600"/>
                    <a:pt x="6083300" y="2209800"/>
                    <a:pt x="6083300" y="2133600"/>
                  </a:cubicBezTo>
                  <a:lnTo>
                    <a:pt x="5969000" y="1447800"/>
                  </a:lnTo>
                  <a:cubicBezTo>
                    <a:pt x="5956300" y="1447800"/>
                    <a:pt x="5956300" y="1447800"/>
                    <a:pt x="5943600" y="1447800"/>
                  </a:cubicBezTo>
                  <a:lnTo>
                    <a:pt x="5829300" y="2133600"/>
                  </a:lnTo>
                  <a:cubicBezTo>
                    <a:pt x="5829300" y="2209800"/>
                    <a:pt x="5765800" y="2260600"/>
                    <a:pt x="5689600" y="2260600"/>
                  </a:cubicBezTo>
                  <a:lnTo>
                    <a:pt x="5638800" y="2260600"/>
                  </a:lnTo>
                  <a:cubicBezTo>
                    <a:pt x="5626100" y="2260600"/>
                    <a:pt x="5626100" y="2247900"/>
                    <a:pt x="5613400" y="2247900"/>
                  </a:cubicBezTo>
                  <a:cubicBezTo>
                    <a:pt x="5613400" y="2235200"/>
                    <a:pt x="5600700" y="2235200"/>
                    <a:pt x="5600700" y="2222500"/>
                  </a:cubicBezTo>
                  <a:lnTo>
                    <a:pt x="5676900" y="1409700"/>
                  </a:lnTo>
                  <a:lnTo>
                    <a:pt x="5740400" y="965200"/>
                  </a:lnTo>
                  <a:close/>
                  <a:moveTo>
                    <a:pt x="7289800" y="0"/>
                  </a:moveTo>
                  <a:cubicBezTo>
                    <a:pt x="7175500" y="0"/>
                    <a:pt x="7073900" y="88900"/>
                    <a:pt x="7073900" y="215900"/>
                  </a:cubicBezTo>
                  <a:lnTo>
                    <a:pt x="7073900" y="279400"/>
                  </a:lnTo>
                  <a:cubicBezTo>
                    <a:pt x="7073900" y="393700"/>
                    <a:pt x="7175500" y="495300"/>
                    <a:pt x="7289800" y="495300"/>
                  </a:cubicBezTo>
                  <a:cubicBezTo>
                    <a:pt x="7404100" y="495300"/>
                    <a:pt x="7505700" y="393700"/>
                    <a:pt x="7505700" y="279400"/>
                  </a:cubicBezTo>
                  <a:lnTo>
                    <a:pt x="7505700" y="215900"/>
                  </a:lnTo>
                  <a:cubicBezTo>
                    <a:pt x="7505700" y="88900"/>
                    <a:pt x="7404100" y="0"/>
                    <a:pt x="7289800" y="0"/>
                  </a:cubicBezTo>
                  <a:close/>
                  <a:moveTo>
                    <a:pt x="7073900" y="965200"/>
                  </a:moveTo>
                  <a:cubicBezTo>
                    <a:pt x="7073900" y="965200"/>
                    <a:pt x="7061200" y="952500"/>
                    <a:pt x="7061200" y="965200"/>
                  </a:cubicBezTo>
                  <a:lnTo>
                    <a:pt x="6908800" y="1320800"/>
                  </a:lnTo>
                  <a:cubicBezTo>
                    <a:pt x="6883400" y="1371600"/>
                    <a:pt x="6832600" y="1409700"/>
                    <a:pt x="6769100" y="1409700"/>
                  </a:cubicBezTo>
                  <a:lnTo>
                    <a:pt x="6705600" y="1409700"/>
                  </a:lnTo>
                  <a:cubicBezTo>
                    <a:pt x="6692900" y="1409700"/>
                    <a:pt x="6680200" y="1409700"/>
                    <a:pt x="6680200" y="1397000"/>
                  </a:cubicBezTo>
                  <a:cubicBezTo>
                    <a:pt x="6667500" y="1384300"/>
                    <a:pt x="6667500" y="1371600"/>
                    <a:pt x="6680200" y="1358900"/>
                  </a:cubicBezTo>
                  <a:lnTo>
                    <a:pt x="6870700" y="914400"/>
                  </a:lnTo>
                  <a:lnTo>
                    <a:pt x="6934200" y="736600"/>
                  </a:lnTo>
                  <a:cubicBezTo>
                    <a:pt x="6985000" y="635000"/>
                    <a:pt x="7086600" y="558800"/>
                    <a:pt x="7200900" y="558800"/>
                  </a:cubicBezTo>
                  <a:lnTo>
                    <a:pt x="7378700" y="558800"/>
                  </a:lnTo>
                  <a:cubicBezTo>
                    <a:pt x="7493000" y="558800"/>
                    <a:pt x="7594600" y="635000"/>
                    <a:pt x="7645400" y="736600"/>
                  </a:cubicBezTo>
                  <a:lnTo>
                    <a:pt x="7708900" y="914400"/>
                  </a:lnTo>
                  <a:lnTo>
                    <a:pt x="7899400" y="1358900"/>
                  </a:lnTo>
                  <a:cubicBezTo>
                    <a:pt x="7912100" y="1371600"/>
                    <a:pt x="7912100" y="1384300"/>
                    <a:pt x="7899400" y="1397000"/>
                  </a:cubicBezTo>
                  <a:cubicBezTo>
                    <a:pt x="7899400" y="1409700"/>
                    <a:pt x="7886700" y="1409700"/>
                    <a:pt x="7874000" y="1409700"/>
                  </a:cubicBezTo>
                  <a:lnTo>
                    <a:pt x="7810500" y="1409700"/>
                  </a:lnTo>
                  <a:cubicBezTo>
                    <a:pt x="7747000" y="1409700"/>
                    <a:pt x="7696200" y="1371600"/>
                    <a:pt x="7670800" y="1320800"/>
                  </a:cubicBezTo>
                  <a:lnTo>
                    <a:pt x="7518400" y="965200"/>
                  </a:lnTo>
                  <a:cubicBezTo>
                    <a:pt x="7518400" y="952500"/>
                    <a:pt x="7505700" y="965200"/>
                    <a:pt x="7505700" y="965200"/>
                  </a:cubicBezTo>
                  <a:lnTo>
                    <a:pt x="7569200" y="1409700"/>
                  </a:lnTo>
                  <a:lnTo>
                    <a:pt x="7645400" y="2222500"/>
                  </a:lnTo>
                  <a:cubicBezTo>
                    <a:pt x="7645400" y="2235200"/>
                    <a:pt x="7632700" y="2235200"/>
                    <a:pt x="7632700" y="2247900"/>
                  </a:cubicBezTo>
                  <a:cubicBezTo>
                    <a:pt x="7620000" y="2247900"/>
                    <a:pt x="7620000" y="2260600"/>
                    <a:pt x="7607300" y="2260600"/>
                  </a:cubicBezTo>
                  <a:lnTo>
                    <a:pt x="7556500" y="2260600"/>
                  </a:lnTo>
                  <a:cubicBezTo>
                    <a:pt x="7480300" y="2260600"/>
                    <a:pt x="7416800" y="2209800"/>
                    <a:pt x="7416800" y="2133600"/>
                  </a:cubicBezTo>
                  <a:lnTo>
                    <a:pt x="7302500" y="1447800"/>
                  </a:lnTo>
                  <a:cubicBezTo>
                    <a:pt x="7289800" y="1447800"/>
                    <a:pt x="7289800" y="1447800"/>
                    <a:pt x="7277100" y="1447800"/>
                  </a:cubicBezTo>
                  <a:lnTo>
                    <a:pt x="7162800" y="2133600"/>
                  </a:lnTo>
                  <a:cubicBezTo>
                    <a:pt x="7162800" y="2209800"/>
                    <a:pt x="7099300" y="2260600"/>
                    <a:pt x="7023100" y="2260600"/>
                  </a:cubicBezTo>
                  <a:lnTo>
                    <a:pt x="6972300" y="2260600"/>
                  </a:lnTo>
                  <a:cubicBezTo>
                    <a:pt x="6959600" y="2260600"/>
                    <a:pt x="6959600" y="2247900"/>
                    <a:pt x="6946900" y="2247900"/>
                  </a:cubicBezTo>
                  <a:cubicBezTo>
                    <a:pt x="6946900" y="2235200"/>
                    <a:pt x="6934200" y="2235200"/>
                    <a:pt x="6934200" y="2222500"/>
                  </a:cubicBezTo>
                  <a:lnTo>
                    <a:pt x="7010400" y="1409700"/>
                  </a:lnTo>
                  <a:lnTo>
                    <a:pt x="7073900" y="965200"/>
                  </a:lnTo>
                  <a:close/>
                  <a:moveTo>
                    <a:pt x="8623300" y="0"/>
                  </a:moveTo>
                  <a:cubicBezTo>
                    <a:pt x="8509000" y="0"/>
                    <a:pt x="8407400" y="88900"/>
                    <a:pt x="8407400" y="215900"/>
                  </a:cubicBezTo>
                  <a:lnTo>
                    <a:pt x="8407400" y="279400"/>
                  </a:lnTo>
                  <a:cubicBezTo>
                    <a:pt x="8407400" y="393700"/>
                    <a:pt x="8509000" y="495300"/>
                    <a:pt x="8623300" y="495300"/>
                  </a:cubicBezTo>
                  <a:cubicBezTo>
                    <a:pt x="8737600" y="495300"/>
                    <a:pt x="8839200" y="393700"/>
                    <a:pt x="8839200" y="279400"/>
                  </a:cubicBezTo>
                  <a:lnTo>
                    <a:pt x="8839200" y="215900"/>
                  </a:lnTo>
                  <a:cubicBezTo>
                    <a:pt x="8839200" y="88900"/>
                    <a:pt x="8737600" y="0"/>
                    <a:pt x="8623300" y="0"/>
                  </a:cubicBezTo>
                  <a:close/>
                  <a:moveTo>
                    <a:pt x="8407400" y="965200"/>
                  </a:moveTo>
                  <a:cubicBezTo>
                    <a:pt x="8407400" y="965200"/>
                    <a:pt x="8394700" y="952500"/>
                    <a:pt x="8394700" y="965200"/>
                  </a:cubicBezTo>
                  <a:lnTo>
                    <a:pt x="8242300" y="1320800"/>
                  </a:lnTo>
                  <a:cubicBezTo>
                    <a:pt x="8216900" y="1371600"/>
                    <a:pt x="8166100" y="1409700"/>
                    <a:pt x="8102600" y="1409700"/>
                  </a:cubicBezTo>
                  <a:lnTo>
                    <a:pt x="8039100" y="1409700"/>
                  </a:lnTo>
                  <a:cubicBezTo>
                    <a:pt x="8026400" y="1409700"/>
                    <a:pt x="8013700" y="1409700"/>
                    <a:pt x="8013700" y="1397000"/>
                  </a:cubicBezTo>
                  <a:cubicBezTo>
                    <a:pt x="8001000" y="1384300"/>
                    <a:pt x="8001000" y="1371600"/>
                    <a:pt x="8013700" y="1358900"/>
                  </a:cubicBezTo>
                  <a:lnTo>
                    <a:pt x="8204200" y="914400"/>
                  </a:lnTo>
                  <a:lnTo>
                    <a:pt x="8267700" y="736600"/>
                  </a:lnTo>
                  <a:cubicBezTo>
                    <a:pt x="8318500" y="635000"/>
                    <a:pt x="8420100" y="558800"/>
                    <a:pt x="8534400" y="558800"/>
                  </a:cubicBezTo>
                  <a:lnTo>
                    <a:pt x="8712200" y="558800"/>
                  </a:lnTo>
                  <a:cubicBezTo>
                    <a:pt x="8826500" y="558800"/>
                    <a:pt x="8928100" y="635000"/>
                    <a:pt x="8978900" y="736600"/>
                  </a:cubicBezTo>
                  <a:lnTo>
                    <a:pt x="9042400" y="914400"/>
                  </a:lnTo>
                  <a:lnTo>
                    <a:pt x="9232900" y="1358900"/>
                  </a:lnTo>
                  <a:cubicBezTo>
                    <a:pt x="9245600" y="1371600"/>
                    <a:pt x="9245600" y="1384300"/>
                    <a:pt x="9232900" y="1397000"/>
                  </a:cubicBezTo>
                  <a:cubicBezTo>
                    <a:pt x="9232900" y="1409700"/>
                    <a:pt x="9220200" y="1409700"/>
                    <a:pt x="9207500" y="1409700"/>
                  </a:cubicBezTo>
                  <a:lnTo>
                    <a:pt x="9144000" y="1409700"/>
                  </a:lnTo>
                  <a:cubicBezTo>
                    <a:pt x="9080500" y="1409700"/>
                    <a:pt x="9029700" y="1371600"/>
                    <a:pt x="9004300" y="1320800"/>
                  </a:cubicBezTo>
                  <a:lnTo>
                    <a:pt x="8851900" y="965200"/>
                  </a:lnTo>
                  <a:cubicBezTo>
                    <a:pt x="8851900" y="952500"/>
                    <a:pt x="8839200" y="965200"/>
                    <a:pt x="8839200" y="965200"/>
                  </a:cubicBezTo>
                  <a:lnTo>
                    <a:pt x="8902700" y="1409700"/>
                  </a:lnTo>
                  <a:lnTo>
                    <a:pt x="8978900" y="2222500"/>
                  </a:lnTo>
                  <a:cubicBezTo>
                    <a:pt x="8978900" y="2235200"/>
                    <a:pt x="8966200" y="2235200"/>
                    <a:pt x="8966200" y="2247900"/>
                  </a:cubicBezTo>
                  <a:cubicBezTo>
                    <a:pt x="8953500" y="2247900"/>
                    <a:pt x="8953500" y="2260600"/>
                    <a:pt x="8940800" y="2260600"/>
                  </a:cubicBezTo>
                  <a:lnTo>
                    <a:pt x="8890000" y="2260600"/>
                  </a:lnTo>
                  <a:cubicBezTo>
                    <a:pt x="8813800" y="2260600"/>
                    <a:pt x="8750300" y="2209800"/>
                    <a:pt x="8750300" y="2133600"/>
                  </a:cubicBezTo>
                  <a:lnTo>
                    <a:pt x="8636000" y="1447800"/>
                  </a:lnTo>
                  <a:cubicBezTo>
                    <a:pt x="8623300" y="1447800"/>
                    <a:pt x="8623300" y="1447800"/>
                    <a:pt x="8610600" y="1447800"/>
                  </a:cubicBezTo>
                  <a:lnTo>
                    <a:pt x="8496300" y="2133600"/>
                  </a:lnTo>
                  <a:cubicBezTo>
                    <a:pt x="8496300" y="2209800"/>
                    <a:pt x="8432800" y="2260600"/>
                    <a:pt x="8356600" y="2260600"/>
                  </a:cubicBezTo>
                  <a:lnTo>
                    <a:pt x="8305800" y="2260600"/>
                  </a:lnTo>
                  <a:cubicBezTo>
                    <a:pt x="8293100" y="2260600"/>
                    <a:pt x="8293100" y="2247900"/>
                    <a:pt x="8280400" y="2247900"/>
                  </a:cubicBezTo>
                  <a:cubicBezTo>
                    <a:pt x="8280400" y="2235200"/>
                    <a:pt x="8267700" y="2235200"/>
                    <a:pt x="8267700" y="2222500"/>
                  </a:cubicBezTo>
                  <a:lnTo>
                    <a:pt x="8343900" y="1409700"/>
                  </a:lnTo>
                  <a:lnTo>
                    <a:pt x="8407400" y="965200"/>
                  </a:lnTo>
                  <a:close/>
                  <a:moveTo>
                    <a:pt x="9956800" y="0"/>
                  </a:moveTo>
                  <a:cubicBezTo>
                    <a:pt x="9842500" y="0"/>
                    <a:pt x="9740900" y="88900"/>
                    <a:pt x="9740900" y="215900"/>
                  </a:cubicBezTo>
                  <a:lnTo>
                    <a:pt x="9740900" y="279400"/>
                  </a:lnTo>
                  <a:cubicBezTo>
                    <a:pt x="9740900" y="393700"/>
                    <a:pt x="9842500" y="495300"/>
                    <a:pt x="9956800" y="495300"/>
                  </a:cubicBezTo>
                  <a:cubicBezTo>
                    <a:pt x="10071100" y="495300"/>
                    <a:pt x="10172700" y="393700"/>
                    <a:pt x="10172700" y="279400"/>
                  </a:cubicBezTo>
                  <a:lnTo>
                    <a:pt x="10172700" y="215900"/>
                  </a:lnTo>
                  <a:cubicBezTo>
                    <a:pt x="10172700" y="88900"/>
                    <a:pt x="10071100" y="0"/>
                    <a:pt x="9956800" y="0"/>
                  </a:cubicBezTo>
                  <a:close/>
                  <a:moveTo>
                    <a:pt x="9740900" y="965200"/>
                  </a:moveTo>
                  <a:cubicBezTo>
                    <a:pt x="9740900" y="965200"/>
                    <a:pt x="9728200" y="952500"/>
                    <a:pt x="9728200" y="965200"/>
                  </a:cubicBezTo>
                  <a:lnTo>
                    <a:pt x="9575800" y="1320800"/>
                  </a:lnTo>
                  <a:cubicBezTo>
                    <a:pt x="9550400" y="1371600"/>
                    <a:pt x="9499600" y="1409700"/>
                    <a:pt x="9436100" y="1409700"/>
                  </a:cubicBezTo>
                  <a:lnTo>
                    <a:pt x="9372600" y="1409700"/>
                  </a:lnTo>
                  <a:cubicBezTo>
                    <a:pt x="9359900" y="1409700"/>
                    <a:pt x="9347200" y="1409700"/>
                    <a:pt x="9347200" y="1397000"/>
                  </a:cubicBezTo>
                  <a:cubicBezTo>
                    <a:pt x="9334500" y="1384300"/>
                    <a:pt x="9334500" y="1371600"/>
                    <a:pt x="9347200" y="1358900"/>
                  </a:cubicBezTo>
                  <a:lnTo>
                    <a:pt x="9537700" y="914400"/>
                  </a:lnTo>
                  <a:lnTo>
                    <a:pt x="9601200" y="736600"/>
                  </a:lnTo>
                  <a:cubicBezTo>
                    <a:pt x="9652000" y="635000"/>
                    <a:pt x="9753600" y="558800"/>
                    <a:pt x="9867900" y="558800"/>
                  </a:cubicBezTo>
                  <a:lnTo>
                    <a:pt x="10045700" y="558800"/>
                  </a:lnTo>
                  <a:cubicBezTo>
                    <a:pt x="10160000" y="558800"/>
                    <a:pt x="10261600" y="635000"/>
                    <a:pt x="10312400" y="736600"/>
                  </a:cubicBezTo>
                  <a:lnTo>
                    <a:pt x="10375900" y="914400"/>
                  </a:lnTo>
                  <a:lnTo>
                    <a:pt x="10566400" y="1358900"/>
                  </a:lnTo>
                  <a:cubicBezTo>
                    <a:pt x="10579100" y="1371600"/>
                    <a:pt x="10579100" y="1384300"/>
                    <a:pt x="10566400" y="1397000"/>
                  </a:cubicBezTo>
                  <a:cubicBezTo>
                    <a:pt x="10566400" y="1409700"/>
                    <a:pt x="10553700" y="1409700"/>
                    <a:pt x="10541000" y="1409700"/>
                  </a:cubicBezTo>
                  <a:lnTo>
                    <a:pt x="10477500" y="1409700"/>
                  </a:lnTo>
                  <a:cubicBezTo>
                    <a:pt x="10414000" y="1409700"/>
                    <a:pt x="10363200" y="1371600"/>
                    <a:pt x="10337800" y="1320800"/>
                  </a:cubicBezTo>
                  <a:lnTo>
                    <a:pt x="10185400" y="965200"/>
                  </a:lnTo>
                  <a:cubicBezTo>
                    <a:pt x="10185400" y="952500"/>
                    <a:pt x="10172700" y="965200"/>
                    <a:pt x="10172700" y="965200"/>
                  </a:cubicBezTo>
                  <a:lnTo>
                    <a:pt x="10236200" y="1409700"/>
                  </a:lnTo>
                  <a:lnTo>
                    <a:pt x="10312400" y="2222500"/>
                  </a:lnTo>
                  <a:cubicBezTo>
                    <a:pt x="10312400" y="2235200"/>
                    <a:pt x="10299700" y="2235200"/>
                    <a:pt x="10299700" y="2247900"/>
                  </a:cubicBezTo>
                  <a:cubicBezTo>
                    <a:pt x="10287000" y="2247900"/>
                    <a:pt x="10287000" y="2260600"/>
                    <a:pt x="10274300" y="2260600"/>
                  </a:cubicBezTo>
                  <a:lnTo>
                    <a:pt x="10223500" y="2260600"/>
                  </a:lnTo>
                  <a:cubicBezTo>
                    <a:pt x="10147300" y="2260600"/>
                    <a:pt x="10083800" y="2209800"/>
                    <a:pt x="10083800" y="2133600"/>
                  </a:cubicBezTo>
                  <a:lnTo>
                    <a:pt x="9969500" y="1447800"/>
                  </a:lnTo>
                  <a:cubicBezTo>
                    <a:pt x="9956800" y="1447800"/>
                    <a:pt x="9956800" y="1447800"/>
                    <a:pt x="9944100" y="1447800"/>
                  </a:cubicBezTo>
                  <a:lnTo>
                    <a:pt x="9829800" y="2133600"/>
                  </a:lnTo>
                  <a:cubicBezTo>
                    <a:pt x="9829800" y="2209800"/>
                    <a:pt x="9766300" y="2260600"/>
                    <a:pt x="9690100" y="2260600"/>
                  </a:cubicBezTo>
                  <a:lnTo>
                    <a:pt x="9639300" y="2260600"/>
                  </a:lnTo>
                  <a:cubicBezTo>
                    <a:pt x="9626600" y="2260600"/>
                    <a:pt x="9626600" y="2247900"/>
                    <a:pt x="9613900" y="2247900"/>
                  </a:cubicBezTo>
                  <a:cubicBezTo>
                    <a:pt x="9613900" y="2235200"/>
                    <a:pt x="9601200" y="2235200"/>
                    <a:pt x="9601200" y="2222500"/>
                  </a:cubicBezTo>
                  <a:lnTo>
                    <a:pt x="9677400" y="1409700"/>
                  </a:lnTo>
                  <a:lnTo>
                    <a:pt x="9740900" y="965200"/>
                  </a:lnTo>
                  <a:close/>
                  <a:moveTo>
                    <a:pt x="11290300" y="0"/>
                  </a:moveTo>
                  <a:cubicBezTo>
                    <a:pt x="11176000" y="0"/>
                    <a:pt x="11074400" y="88900"/>
                    <a:pt x="11074400" y="215900"/>
                  </a:cubicBezTo>
                  <a:lnTo>
                    <a:pt x="11074400" y="279400"/>
                  </a:lnTo>
                  <a:cubicBezTo>
                    <a:pt x="11074400" y="393700"/>
                    <a:pt x="11176000" y="495300"/>
                    <a:pt x="11290300" y="495300"/>
                  </a:cubicBezTo>
                  <a:cubicBezTo>
                    <a:pt x="11404600" y="495300"/>
                    <a:pt x="11506200" y="393700"/>
                    <a:pt x="11506200" y="279400"/>
                  </a:cubicBezTo>
                  <a:lnTo>
                    <a:pt x="11506200" y="215900"/>
                  </a:lnTo>
                  <a:cubicBezTo>
                    <a:pt x="11506200" y="88900"/>
                    <a:pt x="11404600" y="0"/>
                    <a:pt x="11290300" y="0"/>
                  </a:cubicBezTo>
                  <a:close/>
                  <a:moveTo>
                    <a:pt x="11074400" y="965200"/>
                  </a:moveTo>
                  <a:cubicBezTo>
                    <a:pt x="11074400" y="965200"/>
                    <a:pt x="11061700" y="952500"/>
                    <a:pt x="11061700" y="965200"/>
                  </a:cubicBezTo>
                  <a:lnTo>
                    <a:pt x="10909300" y="1320800"/>
                  </a:lnTo>
                  <a:cubicBezTo>
                    <a:pt x="10883900" y="1371600"/>
                    <a:pt x="10833100" y="1409700"/>
                    <a:pt x="10769600" y="1409700"/>
                  </a:cubicBezTo>
                  <a:lnTo>
                    <a:pt x="10706100" y="1409700"/>
                  </a:lnTo>
                  <a:cubicBezTo>
                    <a:pt x="10693400" y="1409700"/>
                    <a:pt x="10680700" y="1409700"/>
                    <a:pt x="10680700" y="1397000"/>
                  </a:cubicBezTo>
                  <a:cubicBezTo>
                    <a:pt x="10668000" y="1384300"/>
                    <a:pt x="10668000" y="1371600"/>
                    <a:pt x="10680700" y="1358900"/>
                  </a:cubicBezTo>
                  <a:lnTo>
                    <a:pt x="10871200" y="914400"/>
                  </a:lnTo>
                  <a:lnTo>
                    <a:pt x="10934700" y="736600"/>
                  </a:lnTo>
                  <a:cubicBezTo>
                    <a:pt x="10985500" y="635000"/>
                    <a:pt x="11087100" y="558800"/>
                    <a:pt x="11201400" y="558800"/>
                  </a:cubicBezTo>
                  <a:lnTo>
                    <a:pt x="11379200" y="558800"/>
                  </a:lnTo>
                  <a:cubicBezTo>
                    <a:pt x="11493500" y="558800"/>
                    <a:pt x="11595100" y="635000"/>
                    <a:pt x="11645900" y="736600"/>
                  </a:cubicBezTo>
                  <a:lnTo>
                    <a:pt x="11709400" y="914400"/>
                  </a:lnTo>
                  <a:lnTo>
                    <a:pt x="11899900" y="1358900"/>
                  </a:lnTo>
                  <a:cubicBezTo>
                    <a:pt x="11912600" y="1371600"/>
                    <a:pt x="11912600" y="1384300"/>
                    <a:pt x="11899900" y="1397000"/>
                  </a:cubicBezTo>
                  <a:cubicBezTo>
                    <a:pt x="11899900" y="1409700"/>
                    <a:pt x="11887200" y="1409700"/>
                    <a:pt x="11874500" y="1409700"/>
                  </a:cubicBezTo>
                  <a:lnTo>
                    <a:pt x="11811000" y="1409700"/>
                  </a:lnTo>
                  <a:cubicBezTo>
                    <a:pt x="11747500" y="1409700"/>
                    <a:pt x="11696700" y="1371600"/>
                    <a:pt x="11671300" y="1320800"/>
                  </a:cubicBezTo>
                  <a:lnTo>
                    <a:pt x="11518900" y="965200"/>
                  </a:lnTo>
                  <a:cubicBezTo>
                    <a:pt x="11518900" y="952500"/>
                    <a:pt x="11506200" y="965200"/>
                    <a:pt x="11506200" y="965200"/>
                  </a:cubicBezTo>
                  <a:lnTo>
                    <a:pt x="11569700" y="1409700"/>
                  </a:lnTo>
                  <a:lnTo>
                    <a:pt x="11645900" y="2222500"/>
                  </a:lnTo>
                  <a:cubicBezTo>
                    <a:pt x="11645900" y="2235200"/>
                    <a:pt x="11633200" y="2235200"/>
                    <a:pt x="11633200" y="2247900"/>
                  </a:cubicBezTo>
                  <a:cubicBezTo>
                    <a:pt x="11620500" y="2247900"/>
                    <a:pt x="11620500" y="2260600"/>
                    <a:pt x="11607800" y="2260600"/>
                  </a:cubicBezTo>
                  <a:lnTo>
                    <a:pt x="11557000" y="2260600"/>
                  </a:lnTo>
                  <a:cubicBezTo>
                    <a:pt x="11480800" y="2260600"/>
                    <a:pt x="11417300" y="2209800"/>
                    <a:pt x="11417300" y="2133600"/>
                  </a:cubicBezTo>
                  <a:lnTo>
                    <a:pt x="11303000" y="1447800"/>
                  </a:lnTo>
                  <a:cubicBezTo>
                    <a:pt x="11290300" y="1447800"/>
                    <a:pt x="11290300" y="1447800"/>
                    <a:pt x="11277600" y="1447800"/>
                  </a:cubicBezTo>
                  <a:lnTo>
                    <a:pt x="11163300" y="2133600"/>
                  </a:lnTo>
                  <a:cubicBezTo>
                    <a:pt x="11163300" y="2209800"/>
                    <a:pt x="11099800" y="2260600"/>
                    <a:pt x="11023600" y="2260600"/>
                  </a:cubicBezTo>
                  <a:lnTo>
                    <a:pt x="10972800" y="2260600"/>
                  </a:lnTo>
                  <a:cubicBezTo>
                    <a:pt x="10960100" y="2260600"/>
                    <a:pt x="10960100" y="2247900"/>
                    <a:pt x="10947400" y="2247900"/>
                  </a:cubicBezTo>
                  <a:cubicBezTo>
                    <a:pt x="10947400" y="2235200"/>
                    <a:pt x="10934700" y="2235200"/>
                    <a:pt x="10934700" y="2222500"/>
                  </a:cubicBezTo>
                  <a:lnTo>
                    <a:pt x="11010900" y="1409700"/>
                  </a:lnTo>
                  <a:lnTo>
                    <a:pt x="11074400" y="965200"/>
                  </a:lnTo>
                  <a:close/>
                  <a:moveTo>
                    <a:pt x="12623800" y="0"/>
                  </a:moveTo>
                  <a:cubicBezTo>
                    <a:pt x="12509500" y="0"/>
                    <a:pt x="12407900" y="88900"/>
                    <a:pt x="12407900" y="215900"/>
                  </a:cubicBezTo>
                  <a:lnTo>
                    <a:pt x="12407900" y="279400"/>
                  </a:lnTo>
                  <a:cubicBezTo>
                    <a:pt x="12407900" y="393700"/>
                    <a:pt x="12509500" y="495300"/>
                    <a:pt x="12623800" y="495300"/>
                  </a:cubicBezTo>
                  <a:cubicBezTo>
                    <a:pt x="12738100" y="495300"/>
                    <a:pt x="12839700" y="393700"/>
                    <a:pt x="12839700" y="279400"/>
                  </a:cubicBezTo>
                  <a:lnTo>
                    <a:pt x="12839700" y="215900"/>
                  </a:lnTo>
                  <a:cubicBezTo>
                    <a:pt x="12839700" y="88900"/>
                    <a:pt x="12738100" y="0"/>
                    <a:pt x="12623800" y="0"/>
                  </a:cubicBezTo>
                  <a:close/>
                  <a:moveTo>
                    <a:pt x="12407900" y="965200"/>
                  </a:moveTo>
                  <a:cubicBezTo>
                    <a:pt x="12407900" y="965200"/>
                    <a:pt x="12395200" y="952500"/>
                    <a:pt x="12395200" y="965200"/>
                  </a:cubicBezTo>
                  <a:lnTo>
                    <a:pt x="12242800" y="1320800"/>
                  </a:lnTo>
                  <a:cubicBezTo>
                    <a:pt x="12217400" y="1371600"/>
                    <a:pt x="12166600" y="1409700"/>
                    <a:pt x="12103100" y="1409700"/>
                  </a:cubicBezTo>
                  <a:lnTo>
                    <a:pt x="12039600" y="1409700"/>
                  </a:lnTo>
                  <a:cubicBezTo>
                    <a:pt x="12026900" y="1409700"/>
                    <a:pt x="12014200" y="1409700"/>
                    <a:pt x="12014200" y="1397000"/>
                  </a:cubicBezTo>
                  <a:cubicBezTo>
                    <a:pt x="12001500" y="1384300"/>
                    <a:pt x="12001500" y="1371600"/>
                    <a:pt x="12014200" y="1358900"/>
                  </a:cubicBezTo>
                  <a:lnTo>
                    <a:pt x="12204700" y="914400"/>
                  </a:lnTo>
                  <a:lnTo>
                    <a:pt x="12268200" y="736600"/>
                  </a:lnTo>
                  <a:cubicBezTo>
                    <a:pt x="12319000" y="635000"/>
                    <a:pt x="12420600" y="558800"/>
                    <a:pt x="12534900" y="558800"/>
                  </a:cubicBezTo>
                  <a:lnTo>
                    <a:pt x="12712700" y="558800"/>
                  </a:lnTo>
                  <a:cubicBezTo>
                    <a:pt x="12827000" y="558800"/>
                    <a:pt x="12928600" y="635000"/>
                    <a:pt x="12979400" y="736600"/>
                  </a:cubicBezTo>
                  <a:lnTo>
                    <a:pt x="13042900" y="914400"/>
                  </a:lnTo>
                  <a:lnTo>
                    <a:pt x="13233400" y="1358900"/>
                  </a:lnTo>
                  <a:cubicBezTo>
                    <a:pt x="13246100" y="1371600"/>
                    <a:pt x="13246100" y="1384300"/>
                    <a:pt x="13233400" y="1397000"/>
                  </a:cubicBezTo>
                  <a:cubicBezTo>
                    <a:pt x="13233400" y="1409700"/>
                    <a:pt x="13220700" y="1409700"/>
                    <a:pt x="13208000" y="1409700"/>
                  </a:cubicBezTo>
                  <a:lnTo>
                    <a:pt x="13144500" y="1409700"/>
                  </a:lnTo>
                  <a:cubicBezTo>
                    <a:pt x="13081000" y="1409700"/>
                    <a:pt x="13030200" y="1371600"/>
                    <a:pt x="13004800" y="1320800"/>
                  </a:cubicBezTo>
                  <a:lnTo>
                    <a:pt x="12852400" y="965200"/>
                  </a:lnTo>
                  <a:cubicBezTo>
                    <a:pt x="12852400" y="952500"/>
                    <a:pt x="12839700" y="965200"/>
                    <a:pt x="12839700" y="965200"/>
                  </a:cubicBezTo>
                  <a:lnTo>
                    <a:pt x="12903200" y="1409700"/>
                  </a:lnTo>
                  <a:lnTo>
                    <a:pt x="12979400" y="2222500"/>
                  </a:lnTo>
                  <a:cubicBezTo>
                    <a:pt x="12979400" y="2235200"/>
                    <a:pt x="12966700" y="2235200"/>
                    <a:pt x="12966700" y="2247900"/>
                  </a:cubicBezTo>
                  <a:cubicBezTo>
                    <a:pt x="12954000" y="2247900"/>
                    <a:pt x="12954000" y="2260600"/>
                    <a:pt x="12941300" y="2260600"/>
                  </a:cubicBezTo>
                  <a:lnTo>
                    <a:pt x="12890500" y="2260600"/>
                  </a:lnTo>
                  <a:cubicBezTo>
                    <a:pt x="12814300" y="2260600"/>
                    <a:pt x="12750800" y="2209800"/>
                    <a:pt x="12750800" y="2133600"/>
                  </a:cubicBezTo>
                  <a:lnTo>
                    <a:pt x="12636500" y="1447800"/>
                  </a:lnTo>
                  <a:cubicBezTo>
                    <a:pt x="12623800" y="1447800"/>
                    <a:pt x="12623800" y="1447800"/>
                    <a:pt x="12611100" y="1447800"/>
                  </a:cubicBezTo>
                  <a:lnTo>
                    <a:pt x="12496800" y="2133600"/>
                  </a:lnTo>
                  <a:cubicBezTo>
                    <a:pt x="12496800" y="2209800"/>
                    <a:pt x="12433300" y="2260600"/>
                    <a:pt x="12357100" y="2260600"/>
                  </a:cubicBezTo>
                  <a:lnTo>
                    <a:pt x="12306300" y="2260600"/>
                  </a:lnTo>
                  <a:cubicBezTo>
                    <a:pt x="12293600" y="2260600"/>
                    <a:pt x="12293600" y="2247900"/>
                    <a:pt x="12280900" y="2247900"/>
                  </a:cubicBezTo>
                  <a:cubicBezTo>
                    <a:pt x="12280900" y="2235200"/>
                    <a:pt x="12268200" y="2235200"/>
                    <a:pt x="12268200" y="2222500"/>
                  </a:cubicBezTo>
                  <a:lnTo>
                    <a:pt x="12344400" y="1409700"/>
                  </a:lnTo>
                  <a:lnTo>
                    <a:pt x="12407900" y="965200"/>
                  </a:lnTo>
                  <a:close/>
                  <a:moveTo>
                    <a:pt x="622300" y="2324100"/>
                  </a:moveTo>
                  <a:cubicBezTo>
                    <a:pt x="508000" y="2324100"/>
                    <a:pt x="406400" y="2413000"/>
                    <a:pt x="406400" y="2540000"/>
                  </a:cubicBezTo>
                  <a:lnTo>
                    <a:pt x="406400" y="2603500"/>
                  </a:lnTo>
                  <a:cubicBezTo>
                    <a:pt x="406400" y="2717800"/>
                    <a:pt x="508000" y="2819400"/>
                    <a:pt x="622300" y="2819400"/>
                  </a:cubicBezTo>
                  <a:cubicBezTo>
                    <a:pt x="736600" y="2819400"/>
                    <a:pt x="838200" y="2717800"/>
                    <a:pt x="838200" y="2603500"/>
                  </a:cubicBezTo>
                  <a:lnTo>
                    <a:pt x="838200" y="2540000"/>
                  </a:lnTo>
                  <a:cubicBezTo>
                    <a:pt x="838200" y="2413000"/>
                    <a:pt x="736600" y="2324100"/>
                    <a:pt x="622300" y="2324100"/>
                  </a:cubicBezTo>
                  <a:close/>
                  <a:moveTo>
                    <a:pt x="406400" y="3289300"/>
                  </a:moveTo>
                  <a:cubicBezTo>
                    <a:pt x="406400" y="3289300"/>
                    <a:pt x="393700" y="3276600"/>
                    <a:pt x="393700" y="3289300"/>
                  </a:cubicBezTo>
                  <a:lnTo>
                    <a:pt x="241300" y="3644900"/>
                  </a:lnTo>
                  <a:cubicBezTo>
                    <a:pt x="215900" y="3695700"/>
                    <a:pt x="165100" y="3733800"/>
                    <a:pt x="101600" y="3733800"/>
                  </a:cubicBezTo>
                  <a:lnTo>
                    <a:pt x="38100" y="3733800"/>
                  </a:lnTo>
                  <a:cubicBezTo>
                    <a:pt x="25400" y="3733800"/>
                    <a:pt x="12700" y="3733800"/>
                    <a:pt x="12700" y="3721100"/>
                  </a:cubicBezTo>
                  <a:cubicBezTo>
                    <a:pt x="0" y="3708400"/>
                    <a:pt x="0" y="3695700"/>
                    <a:pt x="12700" y="3683000"/>
                  </a:cubicBezTo>
                  <a:lnTo>
                    <a:pt x="203200" y="3238500"/>
                  </a:lnTo>
                  <a:lnTo>
                    <a:pt x="266700" y="3060700"/>
                  </a:lnTo>
                  <a:cubicBezTo>
                    <a:pt x="317500" y="2959100"/>
                    <a:pt x="419100" y="2882900"/>
                    <a:pt x="533400" y="2882900"/>
                  </a:cubicBezTo>
                  <a:lnTo>
                    <a:pt x="711200" y="2882900"/>
                  </a:lnTo>
                  <a:cubicBezTo>
                    <a:pt x="825500" y="2882900"/>
                    <a:pt x="927100" y="2959100"/>
                    <a:pt x="977900" y="3060700"/>
                  </a:cubicBezTo>
                  <a:lnTo>
                    <a:pt x="1041400" y="3238500"/>
                  </a:lnTo>
                  <a:lnTo>
                    <a:pt x="1231900" y="3683000"/>
                  </a:lnTo>
                  <a:cubicBezTo>
                    <a:pt x="1244600" y="3695700"/>
                    <a:pt x="1244600" y="3708400"/>
                    <a:pt x="1231900" y="3721100"/>
                  </a:cubicBezTo>
                  <a:cubicBezTo>
                    <a:pt x="1231900" y="3733800"/>
                    <a:pt x="1219200" y="3733800"/>
                    <a:pt x="1206500" y="3733800"/>
                  </a:cubicBezTo>
                  <a:lnTo>
                    <a:pt x="1143000" y="3733800"/>
                  </a:lnTo>
                  <a:cubicBezTo>
                    <a:pt x="1079500" y="3733800"/>
                    <a:pt x="1028700" y="3695700"/>
                    <a:pt x="1003300" y="3644900"/>
                  </a:cubicBezTo>
                  <a:lnTo>
                    <a:pt x="850900" y="3289300"/>
                  </a:lnTo>
                  <a:cubicBezTo>
                    <a:pt x="850900" y="3276600"/>
                    <a:pt x="838200" y="3289300"/>
                    <a:pt x="838200" y="3289300"/>
                  </a:cubicBezTo>
                  <a:lnTo>
                    <a:pt x="901700" y="3733800"/>
                  </a:lnTo>
                  <a:lnTo>
                    <a:pt x="977900" y="4546600"/>
                  </a:lnTo>
                  <a:cubicBezTo>
                    <a:pt x="977900" y="4559300"/>
                    <a:pt x="965200" y="4559300"/>
                    <a:pt x="965200" y="4572000"/>
                  </a:cubicBezTo>
                  <a:cubicBezTo>
                    <a:pt x="952500" y="4572000"/>
                    <a:pt x="952500" y="4584700"/>
                    <a:pt x="939800" y="4584700"/>
                  </a:cubicBezTo>
                  <a:lnTo>
                    <a:pt x="889000" y="4584700"/>
                  </a:lnTo>
                  <a:cubicBezTo>
                    <a:pt x="812800" y="4584700"/>
                    <a:pt x="749300" y="4533900"/>
                    <a:pt x="749300" y="4457700"/>
                  </a:cubicBezTo>
                  <a:lnTo>
                    <a:pt x="635000" y="3771900"/>
                  </a:lnTo>
                  <a:cubicBezTo>
                    <a:pt x="622300" y="3771900"/>
                    <a:pt x="622300" y="3771900"/>
                    <a:pt x="609600" y="3771900"/>
                  </a:cubicBezTo>
                  <a:lnTo>
                    <a:pt x="495300" y="4457700"/>
                  </a:lnTo>
                  <a:cubicBezTo>
                    <a:pt x="495300" y="4533900"/>
                    <a:pt x="431800" y="4584700"/>
                    <a:pt x="355600" y="4584700"/>
                  </a:cubicBezTo>
                  <a:lnTo>
                    <a:pt x="304800" y="4584700"/>
                  </a:lnTo>
                  <a:cubicBezTo>
                    <a:pt x="292100" y="4584700"/>
                    <a:pt x="292100" y="4572000"/>
                    <a:pt x="279400" y="4572000"/>
                  </a:cubicBezTo>
                  <a:cubicBezTo>
                    <a:pt x="279400" y="4559300"/>
                    <a:pt x="266700" y="4559300"/>
                    <a:pt x="266700" y="4546600"/>
                  </a:cubicBezTo>
                  <a:lnTo>
                    <a:pt x="342900" y="3733800"/>
                  </a:lnTo>
                  <a:lnTo>
                    <a:pt x="406400" y="3289300"/>
                  </a:lnTo>
                  <a:close/>
                  <a:moveTo>
                    <a:pt x="1955800" y="2324100"/>
                  </a:moveTo>
                  <a:cubicBezTo>
                    <a:pt x="1841500" y="2324100"/>
                    <a:pt x="1739900" y="2413000"/>
                    <a:pt x="1739900" y="2540000"/>
                  </a:cubicBezTo>
                  <a:lnTo>
                    <a:pt x="1739900" y="2603500"/>
                  </a:lnTo>
                  <a:cubicBezTo>
                    <a:pt x="1739900" y="2717800"/>
                    <a:pt x="1841500" y="2819400"/>
                    <a:pt x="1955800" y="2819400"/>
                  </a:cubicBezTo>
                  <a:cubicBezTo>
                    <a:pt x="2070100" y="2819400"/>
                    <a:pt x="2171700" y="2717800"/>
                    <a:pt x="2171700" y="2603500"/>
                  </a:cubicBezTo>
                  <a:lnTo>
                    <a:pt x="2171700" y="2540000"/>
                  </a:lnTo>
                  <a:cubicBezTo>
                    <a:pt x="2171700" y="2413000"/>
                    <a:pt x="2070100" y="2324100"/>
                    <a:pt x="1955800" y="2324100"/>
                  </a:cubicBezTo>
                  <a:close/>
                  <a:moveTo>
                    <a:pt x="1739900" y="3289300"/>
                  </a:moveTo>
                  <a:cubicBezTo>
                    <a:pt x="1739900" y="3289300"/>
                    <a:pt x="1727200" y="3276600"/>
                    <a:pt x="1727200" y="3289300"/>
                  </a:cubicBezTo>
                  <a:lnTo>
                    <a:pt x="1574800" y="3644900"/>
                  </a:lnTo>
                  <a:cubicBezTo>
                    <a:pt x="1549400" y="3695700"/>
                    <a:pt x="1498600" y="3733800"/>
                    <a:pt x="1435100" y="3733800"/>
                  </a:cubicBezTo>
                  <a:lnTo>
                    <a:pt x="1371600" y="3733800"/>
                  </a:lnTo>
                  <a:cubicBezTo>
                    <a:pt x="1358900" y="3733800"/>
                    <a:pt x="1346200" y="3733800"/>
                    <a:pt x="1346200" y="3721100"/>
                  </a:cubicBezTo>
                  <a:cubicBezTo>
                    <a:pt x="1333500" y="3708400"/>
                    <a:pt x="1333500" y="3695700"/>
                    <a:pt x="1346200" y="3683000"/>
                  </a:cubicBezTo>
                  <a:lnTo>
                    <a:pt x="1536700" y="3238500"/>
                  </a:lnTo>
                  <a:lnTo>
                    <a:pt x="1600200" y="3060700"/>
                  </a:lnTo>
                  <a:cubicBezTo>
                    <a:pt x="1651000" y="2959100"/>
                    <a:pt x="1752600" y="2882900"/>
                    <a:pt x="1866900" y="2882900"/>
                  </a:cubicBezTo>
                  <a:lnTo>
                    <a:pt x="2044700" y="2882900"/>
                  </a:lnTo>
                  <a:cubicBezTo>
                    <a:pt x="2159000" y="2882900"/>
                    <a:pt x="2260600" y="2959100"/>
                    <a:pt x="2311400" y="3060700"/>
                  </a:cubicBezTo>
                  <a:lnTo>
                    <a:pt x="2374900" y="3238500"/>
                  </a:lnTo>
                  <a:lnTo>
                    <a:pt x="2565400" y="3683000"/>
                  </a:lnTo>
                  <a:cubicBezTo>
                    <a:pt x="2578100" y="3695700"/>
                    <a:pt x="2578100" y="3708400"/>
                    <a:pt x="2565400" y="3721100"/>
                  </a:cubicBezTo>
                  <a:cubicBezTo>
                    <a:pt x="2565400" y="3733800"/>
                    <a:pt x="2552700" y="3733800"/>
                    <a:pt x="2540000" y="3733800"/>
                  </a:cubicBezTo>
                  <a:lnTo>
                    <a:pt x="2476500" y="3733800"/>
                  </a:lnTo>
                  <a:cubicBezTo>
                    <a:pt x="2413000" y="3733800"/>
                    <a:pt x="2362200" y="3695700"/>
                    <a:pt x="2336800" y="3644900"/>
                  </a:cubicBezTo>
                  <a:lnTo>
                    <a:pt x="2184400" y="3289300"/>
                  </a:lnTo>
                  <a:cubicBezTo>
                    <a:pt x="2184400" y="3276600"/>
                    <a:pt x="2171700" y="3289300"/>
                    <a:pt x="2171700" y="3289300"/>
                  </a:cubicBezTo>
                  <a:lnTo>
                    <a:pt x="2235200" y="3733800"/>
                  </a:lnTo>
                  <a:lnTo>
                    <a:pt x="2311400" y="4546600"/>
                  </a:lnTo>
                  <a:cubicBezTo>
                    <a:pt x="2311400" y="4559300"/>
                    <a:pt x="2298700" y="4559300"/>
                    <a:pt x="2298700" y="4572000"/>
                  </a:cubicBezTo>
                  <a:cubicBezTo>
                    <a:pt x="2286000" y="4572000"/>
                    <a:pt x="2286000" y="4584700"/>
                    <a:pt x="2273300" y="4584700"/>
                  </a:cubicBezTo>
                  <a:lnTo>
                    <a:pt x="2222500" y="4584700"/>
                  </a:lnTo>
                  <a:cubicBezTo>
                    <a:pt x="2146300" y="4584700"/>
                    <a:pt x="2082800" y="4533900"/>
                    <a:pt x="2082800" y="4457700"/>
                  </a:cubicBezTo>
                  <a:lnTo>
                    <a:pt x="1968500" y="3771900"/>
                  </a:lnTo>
                  <a:cubicBezTo>
                    <a:pt x="1955800" y="3771900"/>
                    <a:pt x="1955800" y="3771900"/>
                    <a:pt x="1943100" y="3771900"/>
                  </a:cubicBezTo>
                  <a:lnTo>
                    <a:pt x="1828800" y="4457700"/>
                  </a:lnTo>
                  <a:cubicBezTo>
                    <a:pt x="1828800" y="4533900"/>
                    <a:pt x="1765300" y="4584700"/>
                    <a:pt x="1689100" y="4584700"/>
                  </a:cubicBezTo>
                  <a:lnTo>
                    <a:pt x="1638300" y="4584700"/>
                  </a:lnTo>
                  <a:cubicBezTo>
                    <a:pt x="1625600" y="4584700"/>
                    <a:pt x="1625600" y="4572000"/>
                    <a:pt x="1612900" y="4572000"/>
                  </a:cubicBezTo>
                  <a:cubicBezTo>
                    <a:pt x="1612900" y="4559300"/>
                    <a:pt x="1600200" y="4559300"/>
                    <a:pt x="1600200" y="4546600"/>
                  </a:cubicBezTo>
                  <a:lnTo>
                    <a:pt x="1676400" y="3733800"/>
                  </a:lnTo>
                  <a:lnTo>
                    <a:pt x="1739900" y="3289300"/>
                  </a:lnTo>
                  <a:close/>
                  <a:moveTo>
                    <a:pt x="3289300" y="2324100"/>
                  </a:moveTo>
                  <a:cubicBezTo>
                    <a:pt x="3175000" y="2324100"/>
                    <a:pt x="3073400" y="2413000"/>
                    <a:pt x="3073400" y="2540000"/>
                  </a:cubicBezTo>
                  <a:lnTo>
                    <a:pt x="3073400" y="2603500"/>
                  </a:lnTo>
                  <a:cubicBezTo>
                    <a:pt x="3073400" y="2717800"/>
                    <a:pt x="3175000" y="2819400"/>
                    <a:pt x="3289300" y="2819400"/>
                  </a:cubicBezTo>
                  <a:cubicBezTo>
                    <a:pt x="3403600" y="2819400"/>
                    <a:pt x="3505200" y="2717800"/>
                    <a:pt x="3505200" y="2603500"/>
                  </a:cubicBezTo>
                  <a:lnTo>
                    <a:pt x="3505200" y="2540000"/>
                  </a:lnTo>
                  <a:cubicBezTo>
                    <a:pt x="3505200" y="2413000"/>
                    <a:pt x="3403600" y="2324100"/>
                    <a:pt x="3289300" y="2324100"/>
                  </a:cubicBezTo>
                  <a:close/>
                  <a:moveTo>
                    <a:pt x="3073400" y="3289300"/>
                  </a:moveTo>
                  <a:cubicBezTo>
                    <a:pt x="3073400" y="3289300"/>
                    <a:pt x="3060700" y="3276600"/>
                    <a:pt x="3060700" y="3289300"/>
                  </a:cubicBezTo>
                  <a:lnTo>
                    <a:pt x="2908300" y="3644900"/>
                  </a:lnTo>
                  <a:cubicBezTo>
                    <a:pt x="2882900" y="3695700"/>
                    <a:pt x="2832100" y="3733800"/>
                    <a:pt x="2768600" y="3733800"/>
                  </a:cubicBezTo>
                  <a:lnTo>
                    <a:pt x="2705100" y="3733800"/>
                  </a:lnTo>
                  <a:cubicBezTo>
                    <a:pt x="2692400" y="3733800"/>
                    <a:pt x="2679700" y="3733800"/>
                    <a:pt x="2679700" y="3721100"/>
                  </a:cubicBezTo>
                  <a:cubicBezTo>
                    <a:pt x="2667000" y="3708400"/>
                    <a:pt x="2667000" y="3695700"/>
                    <a:pt x="2679700" y="3683000"/>
                  </a:cubicBezTo>
                  <a:lnTo>
                    <a:pt x="2870200" y="3238500"/>
                  </a:lnTo>
                  <a:lnTo>
                    <a:pt x="2933700" y="3060700"/>
                  </a:lnTo>
                  <a:cubicBezTo>
                    <a:pt x="2984500" y="2959100"/>
                    <a:pt x="3086100" y="2882900"/>
                    <a:pt x="3200400" y="2882900"/>
                  </a:cubicBezTo>
                  <a:lnTo>
                    <a:pt x="3378200" y="2882900"/>
                  </a:lnTo>
                  <a:cubicBezTo>
                    <a:pt x="3492500" y="2882900"/>
                    <a:pt x="3594100" y="2959100"/>
                    <a:pt x="3644900" y="3060700"/>
                  </a:cubicBezTo>
                  <a:lnTo>
                    <a:pt x="3708400" y="3238500"/>
                  </a:lnTo>
                  <a:lnTo>
                    <a:pt x="3898900" y="3683000"/>
                  </a:lnTo>
                  <a:cubicBezTo>
                    <a:pt x="3911600" y="3695700"/>
                    <a:pt x="3911600" y="3708400"/>
                    <a:pt x="3898900" y="3721100"/>
                  </a:cubicBezTo>
                  <a:cubicBezTo>
                    <a:pt x="3898900" y="3733800"/>
                    <a:pt x="3886200" y="3733800"/>
                    <a:pt x="3873500" y="3733800"/>
                  </a:cubicBezTo>
                  <a:lnTo>
                    <a:pt x="3810000" y="3733800"/>
                  </a:lnTo>
                  <a:cubicBezTo>
                    <a:pt x="3746500" y="3733800"/>
                    <a:pt x="3695700" y="3695700"/>
                    <a:pt x="3670300" y="3644900"/>
                  </a:cubicBezTo>
                  <a:lnTo>
                    <a:pt x="3517900" y="3289300"/>
                  </a:lnTo>
                  <a:cubicBezTo>
                    <a:pt x="3517900" y="3276600"/>
                    <a:pt x="3505200" y="3289300"/>
                    <a:pt x="3505200" y="3289300"/>
                  </a:cubicBezTo>
                  <a:lnTo>
                    <a:pt x="3568700" y="3733800"/>
                  </a:lnTo>
                  <a:lnTo>
                    <a:pt x="3644900" y="4546600"/>
                  </a:lnTo>
                  <a:cubicBezTo>
                    <a:pt x="3644900" y="4559300"/>
                    <a:pt x="3632200" y="4559300"/>
                    <a:pt x="3632200" y="4572000"/>
                  </a:cubicBezTo>
                  <a:cubicBezTo>
                    <a:pt x="3619500" y="4572000"/>
                    <a:pt x="3619500" y="4584700"/>
                    <a:pt x="3606800" y="4584700"/>
                  </a:cubicBezTo>
                  <a:lnTo>
                    <a:pt x="3556000" y="4584700"/>
                  </a:lnTo>
                  <a:cubicBezTo>
                    <a:pt x="3479800" y="4584700"/>
                    <a:pt x="3416300" y="4533900"/>
                    <a:pt x="3416300" y="4457700"/>
                  </a:cubicBezTo>
                  <a:lnTo>
                    <a:pt x="3302000" y="3771900"/>
                  </a:lnTo>
                  <a:cubicBezTo>
                    <a:pt x="3289300" y="3771900"/>
                    <a:pt x="3289300" y="3771900"/>
                    <a:pt x="3276600" y="3771900"/>
                  </a:cubicBezTo>
                  <a:lnTo>
                    <a:pt x="3162300" y="4457700"/>
                  </a:lnTo>
                  <a:cubicBezTo>
                    <a:pt x="3162300" y="4533900"/>
                    <a:pt x="3098800" y="4584700"/>
                    <a:pt x="3022600" y="4584700"/>
                  </a:cubicBezTo>
                  <a:lnTo>
                    <a:pt x="2971800" y="4584700"/>
                  </a:lnTo>
                  <a:cubicBezTo>
                    <a:pt x="2959100" y="4584700"/>
                    <a:pt x="2959100" y="4572000"/>
                    <a:pt x="2946400" y="4572000"/>
                  </a:cubicBezTo>
                  <a:cubicBezTo>
                    <a:pt x="2946400" y="4559300"/>
                    <a:pt x="2933700" y="4559300"/>
                    <a:pt x="2933700" y="4546600"/>
                  </a:cubicBezTo>
                  <a:lnTo>
                    <a:pt x="3009900" y="3733800"/>
                  </a:lnTo>
                  <a:lnTo>
                    <a:pt x="3073400" y="3289300"/>
                  </a:lnTo>
                  <a:close/>
                  <a:moveTo>
                    <a:pt x="4622800" y="2324100"/>
                  </a:moveTo>
                  <a:cubicBezTo>
                    <a:pt x="4508500" y="2324100"/>
                    <a:pt x="4406900" y="2413000"/>
                    <a:pt x="4406900" y="2540000"/>
                  </a:cubicBezTo>
                  <a:lnTo>
                    <a:pt x="4406900" y="2603500"/>
                  </a:lnTo>
                  <a:cubicBezTo>
                    <a:pt x="4406900" y="2717800"/>
                    <a:pt x="4508500" y="2819400"/>
                    <a:pt x="4622800" y="2819400"/>
                  </a:cubicBezTo>
                  <a:cubicBezTo>
                    <a:pt x="4737100" y="2819400"/>
                    <a:pt x="4838700" y="2717800"/>
                    <a:pt x="4838700" y="2603500"/>
                  </a:cubicBezTo>
                  <a:lnTo>
                    <a:pt x="4838700" y="2540000"/>
                  </a:lnTo>
                  <a:cubicBezTo>
                    <a:pt x="4838700" y="2413000"/>
                    <a:pt x="4737100" y="2324100"/>
                    <a:pt x="4622800" y="2324100"/>
                  </a:cubicBezTo>
                  <a:close/>
                  <a:moveTo>
                    <a:pt x="4406900" y="3289300"/>
                  </a:moveTo>
                  <a:cubicBezTo>
                    <a:pt x="4406900" y="3289300"/>
                    <a:pt x="4394200" y="3276600"/>
                    <a:pt x="4394200" y="3289300"/>
                  </a:cubicBezTo>
                  <a:lnTo>
                    <a:pt x="4241800" y="3644900"/>
                  </a:lnTo>
                  <a:cubicBezTo>
                    <a:pt x="4216400" y="3695700"/>
                    <a:pt x="4165600" y="3733800"/>
                    <a:pt x="4102100" y="3733800"/>
                  </a:cubicBezTo>
                  <a:lnTo>
                    <a:pt x="4038600" y="3733800"/>
                  </a:lnTo>
                  <a:cubicBezTo>
                    <a:pt x="4025900" y="3733800"/>
                    <a:pt x="4013200" y="3733800"/>
                    <a:pt x="4013200" y="3721100"/>
                  </a:cubicBezTo>
                  <a:cubicBezTo>
                    <a:pt x="4000500" y="3708400"/>
                    <a:pt x="4000500" y="3695700"/>
                    <a:pt x="4013200" y="3683000"/>
                  </a:cubicBezTo>
                  <a:lnTo>
                    <a:pt x="4203700" y="3238500"/>
                  </a:lnTo>
                  <a:lnTo>
                    <a:pt x="4267200" y="3060700"/>
                  </a:lnTo>
                  <a:cubicBezTo>
                    <a:pt x="4318000" y="2959100"/>
                    <a:pt x="4419600" y="2882900"/>
                    <a:pt x="4533900" y="2882900"/>
                  </a:cubicBezTo>
                  <a:lnTo>
                    <a:pt x="4711700" y="2882900"/>
                  </a:lnTo>
                  <a:cubicBezTo>
                    <a:pt x="4826000" y="2882900"/>
                    <a:pt x="4927600" y="2959100"/>
                    <a:pt x="4978400" y="3060700"/>
                  </a:cubicBezTo>
                  <a:lnTo>
                    <a:pt x="5041900" y="3238500"/>
                  </a:lnTo>
                  <a:lnTo>
                    <a:pt x="5232400" y="3683000"/>
                  </a:lnTo>
                  <a:cubicBezTo>
                    <a:pt x="5245100" y="3695700"/>
                    <a:pt x="5245100" y="3708400"/>
                    <a:pt x="5232400" y="3721100"/>
                  </a:cubicBezTo>
                  <a:cubicBezTo>
                    <a:pt x="5232400" y="3733800"/>
                    <a:pt x="5219700" y="3733800"/>
                    <a:pt x="5207000" y="3733800"/>
                  </a:cubicBezTo>
                  <a:lnTo>
                    <a:pt x="5143500" y="3733800"/>
                  </a:lnTo>
                  <a:cubicBezTo>
                    <a:pt x="5080000" y="3733800"/>
                    <a:pt x="5029200" y="3695700"/>
                    <a:pt x="5003800" y="3644900"/>
                  </a:cubicBezTo>
                  <a:lnTo>
                    <a:pt x="4851400" y="3289300"/>
                  </a:lnTo>
                  <a:cubicBezTo>
                    <a:pt x="4851400" y="3276600"/>
                    <a:pt x="4838700" y="3289300"/>
                    <a:pt x="4838700" y="3289300"/>
                  </a:cubicBezTo>
                  <a:lnTo>
                    <a:pt x="4902200" y="3733800"/>
                  </a:lnTo>
                  <a:lnTo>
                    <a:pt x="4978400" y="4546600"/>
                  </a:lnTo>
                  <a:cubicBezTo>
                    <a:pt x="4978400" y="4559300"/>
                    <a:pt x="4965700" y="4559300"/>
                    <a:pt x="4965700" y="4572000"/>
                  </a:cubicBezTo>
                  <a:cubicBezTo>
                    <a:pt x="4953000" y="4572000"/>
                    <a:pt x="4953000" y="4584700"/>
                    <a:pt x="4940300" y="4584700"/>
                  </a:cubicBezTo>
                  <a:lnTo>
                    <a:pt x="4889500" y="4584700"/>
                  </a:lnTo>
                  <a:cubicBezTo>
                    <a:pt x="4813300" y="4584700"/>
                    <a:pt x="4749800" y="4533900"/>
                    <a:pt x="4749800" y="4457700"/>
                  </a:cubicBezTo>
                  <a:lnTo>
                    <a:pt x="4635500" y="3771900"/>
                  </a:lnTo>
                  <a:cubicBezTo>
                    <a:pt x="4622800" y="3771900"/>
                    <a:pt x="4622800" y="3771900"/>
                    <a:pt x="4610100" y="3771900"/>
                  </a:cubicBezTo>
                  <a:lnTo>
                    <a:pt x="4495800" y="4457700"/>
                  </a:lnTo>
                  <a:cubicBezTo>
                    <a:pt x="4495800" y="4533900"/>
                    <a:pt x="4432300" y="4584700"/>
                    <a:pt x="4356100" y="4584700"/>
                  </a:cubicBezTo>
                  <a:lnTo>
                    <a:pt x="4305300" y="4584700"/>
                  </a:lnTo>
                  <a:cubicBezTo>
                    <a:pt x="4292600" y="4584700"/>
                    <a:pt x="4292600" y="4572000"/>
                    <a:pt x="4279900" y="4572000"/>
                  </a:cubicBezTo>
                  <a:cubicBezTo>
                    <a:pt x="4279900" y="4559300"/>
                    <a:pt x="4267200" y="4559300"/>
                    <a:pt x="4267200" y="4546600"/>
                  </a:cubicBezTo>
                  <a:lnTo>
                    <a:pt x="4343400" y="3733800"/>
                  </a:lnTo>
                  <a:lnTo>
                    <a:pt x="4406900" y="3289300"/>
                  </a:lnTo>
                  <a:close/>
                  <a:moveTo>
                    <a:pt x="5956300" y="2324100"/>
                  </a:moveTo>
                  <a:cubicBezTo>
                    <a:pt x="5842000" y="2324100"/>
                    <a:pt x="5740400" y="2413000"/>
                    <a:pt x="5740400" y="2540000"/>
                  </a:cubicBezTo>
                  <a:lnTo>
                    <a:pt x="5740400" y="2603500"/>
                  </a:lnTo>
                  <a:cubicBezTo>
                    <a:pt x="5740400" y="2717800"/>
                    <a:pt x="5842000" y="2819400"/>
                    <a:pt x="5956300" y="2819400"/>
                  </a:cubicBezTo>
                  <a:cubicBezTo>
                    <a:pt x="6070600" y="2819400"/>
                    <a:pt x="6172200" y="2717800"/>
                    <a:pt x="6172200" y="2603500"/>
                  </a:cubicBezTo>
                  <a:lnTo>
                    <a:pt x="6172200" y="2540000"/>
                  </a:lnTo>
                  <a:cubicBezTo>
                    <a:pt x="6172200" y="2413000"/>
                    <a:pt x="6070600" y="2324100"/>
                    <a:pt x="5956300" y="2324100"/>
                  </a:cubicBezTo>
                  <a:close/>
                  <a:moveTo>
                    <a:pt x="5740400" y="3289300"/>
                  </a:moveTo>
                  <a:cubicBezTo>
                    <a:pt x="5740400" y="3289300"/>
                    <a:pt x="5727700" y="3276600"/>
                    <a:pt x="5727700" y="3289300"/>
                  </a:cubicBezTo>
                  <a:lnTo>
                    <a:pt x="5575300" y="3644900"/>
                  </a:lnTo>
                  <a:cubicBezTo>
                    <a:pt x="5549900" y="3695700"/>
                    <a:pt x="5499100" y="3733800"/>
                    <a:pt x="5435600" y="3733800"/>
                  </a:cubicBezTo>
                  <a:lnTo>
                    <a:pt x="5372100" y="3733800"/>
                  </a:lnTo>
                  <a:cubicBezTo>
                    <a:pt x="5359400" y="3733800"/>
                    <a:pt x="5346700" y="3733800"/>
                    <a:pt x="5346700" y="3721100"/>
                  </a:cubicBezTo>
                  <a:cubicBezTo>
                    <a:pt x="5334000" y="3708400"/>
                    <a:pt x="5334000" y="3695700"/>
                    <a:pt x="5346700" y="3683000"/>
                  </a:cubicBezTo>
                  <a:lnTo>
                    <a:pt x="5537200" y="3238500"/>
                  </a:lnTo>
                  <a:lnTo>
                    <a:pt x="5600700" y="3060700"/>
                  </a:lnTo>
                  <a:cubicBezTo>
                    <a:pt x="5651500" y="2959100"/>
                    <a:pt x="5753100" y="2882900"/>
                    <a:pt x="5867400" y="2882900"/>
                  </a:cubicBezTo>
                  <a:lnTo>
                    <a:pt x="6045200" y="2882900"/>
                  </a:lnTo>
                  <a:cubicBezTo>
                    <a:pt x="6159500" y="2882900"/>
                    <a:pt x="6261100" y="2959100"/>
                    <a:pt x="6311900" y="3060700"/>
                  </a:cubicBezTo>
                  <a:lnTo>
                    <a:pt x="6375400" y="3238500"/>
                  </a:lnTo>
                  <a:lnTo>
                    <a:pt x="6565900" y="3683000"/>
                  </a:lnTo>
                  <a:cubicBezTo>
                    <a:pt x="6578600" y="3695700"/>
                    <a:pt x="6578600" y="3708400"/>
                    <a:pt x="6565900" y="3721100"/>
                  </a:cubicBezTo>
                  <a:cubicBezTo>
                    <a:pt x="6565900" y="3733800"/>
                    <a:pt x="6553200" y="3733800"/>
                    <a:pt x="6540500" y="3733800"/>
                  </a:cubicBezTo>
                  <a:lnTo>
                    <a:pt x="6477000" y="3733800"/>
                  </a:lnTo>
                  <a:cubicBezTo>
                    <a:pt x="6413500" y="3733800"/>
                    <a:pt x="6362700" y="3695700"/>
                    <a:pt x="6337300" y="3644900"/>
                  </a:cubicBezTo>
                  <a:lnTo>
                    <a:pt x="6184900" y="3289300"/>
                  </a:lnTo>
                  <a:cubicBezTo>
                    <a:pt x="6184900" y="3276600"/>
                    <a:pt x="6172200" y="3289300"/>
                    <a:pt x="6172200" y="3289300"/>
                  </a:cubicBezTo>
                  <a:lnTo>
                    <a:pt x="6235700" y="3733800"/>
                  </a:lnTo>
                  <a:lnTo>
                    <a:pt x="6311900" y="4546600"/>
                  </a:lnTo>
                  <a:cubicBezTo>
                    <a:pt x="6311900" y="4559300"/>
                    <a:pt x="6299200" y="4559300"/>
                    <a:pt x="6299200" y="4572000"/>
                  </a:cubicBezTo>
                  <a:cubicBezTo>
                    <a:pt x="6286500" y="4572000"/>
                    <a:pt x="6286500" y="4584700"/>
                    <a:pt x="6273800" y="4584700"/>
                  </a:cubicBezTo>
                  <a:lnTo>
                    <a:pt x="6223000" y="4584700"/>
                  </a:lnTo>
                  <a:cubicBezTo>
                    <a:pt x="6146800" y="4584700"/>
                    <a:pt x="6083300" y="4533900"/>
                    <a:pt x="6083300" y="4457700"/>
                  </a:cubicBezTo>
                  <a:lnTo>
                    <a:pt x="5969000" y="3771900"/>
                  </a:lnTo>
                  <a:cubicBezTo>
                    <a:pt x="5956300" y="3771900"/>
                    <a:pt x="5956300" y="3771900"/>
                    <a:pt x="5943600" y="3771900"/>
                  </a:cubicBezTo>
                  <a:lnTo>
                    <a:pt x="5829300" y="4457700"/>
                  </a:lnTo>
                  <a:cubicBezTo>
                    <a:pt x="5829300" y="4533900"/>
                    <a:pt x="5765800" y="4584700"/>
                    <a:pt x="5689600" y="4584700"/>
                  </a:cubicBezTo>
                  <a:lnTo>
                    <a:pt x="5638800" y="4584700"/>
                  </a:lnTo>
                  <a:cubicBezTo>
                    <a:pt x="5626100" y="4584700"/>
                    <a:pt x="5626100" y="4572000"/>
                    <a:pt x="5613400" y="4572000"/>
                  </a:cubicBezTo>
                  <a:cubicBezTo>
                    <a:pt x="5613400" y="4559300"/>
                    <a:pt x="5600700" y="4559300"/>
                    <a:pt x="5600700" y="4546600"/>
                  </a:cubicBezTo>
                  <a:lnTo>
                    <a:pt x="5676900" y="3733800"/>
                  </a:lnTo>
                  <a:lnTo>
                    <a:pt x="5740400" y="3289300"/>
                  </a:lnTo>
                  <a:close/>
                  <a:moveTo>
                    <a:pt x="7289800" y="2324100"/>
                  </a:moveTo>
                  <a:cubicBezTo>
                    <a:pt x="7175500" y="2324100"/>
                    <a:pt x="7073900" y="2413000"/>
                    <a:pt x="7073900" y="2540000"/>
                  </a:cubicBezTo>
                  <a:lnTo>
                    <a:pt x="7073900" y="2603500"/>
                  </a:lnTo>
                  <a:cubicBezTo>
                    <a:pt x="7073900" y="2717800"/>
                    <a:pt x="7175500" y="2819400"/>
                    <a:pt x="7289800" y="2819400"/>
                  </a:cubicBezTo>
                  <a:cubicBezTo>
                    <a:pt x="7404100" y="2819400"/>
                    <a:pt x="7505700" y="2717800"/>
                    <a:pt x="7505700" y="2603500"/>
                  </a:cubicBezTo>
                  <a:lnTo>
                    <a:pt x="7505700" y="2540000"/>
                  </a:lnTo>
                  <a:cubicBezTo>
                    <a:pt x="7505700" y="2413000"/>
                    <a:pt x="7404100" y="2324100"/>
                    <a:pt x="7289800" y="2324100"/>
                  </a:cubicBezTo>
                  <a:close/>
                  <a:moveTo>
                    <a:pt x="7073900" y="3289300"/>
                  </a:moveTo>
                  <a:cubicBezTo>
                    <a:pt x="7073900" y="3289300"/>
                    <a:pt x="7061200" y="3276600"/>
                    <a:pt x="7061200" y="3289300"/>
                  </a:cubicBezTo>
                  <a:lnTo>
                    <a:pt x="6908800" y="3644900"/>
                  </a:lnTo>
                  <a:cubicBezTo>
                    <a:pt x="6883400" y="3695700"/>
                    <a:pt x="6832600" y="3733800"/>
                    <a:pt x="6769100" y="3733800"/>
                  </a:cubicBezTo>
                  <a:lnTo>
                    <a:pt x="6705600" y="3733800"/>
                  </a:lnTo>
                  <a:cubicBezTo>
                    <a:pt x="6692900" y="3733800"/>
                    <a:pt x="6680200" y="3733800"/>
                    <a:pt x="6680200" y="3721100"/>
                  </a:cubicBezTo>
                  <a:cubicBezTo>
                    <a:pt x="6667500" y="3708400"/>
                    <a:pt x="6667500" y="3695700"/>
                    <a:pt x="6680200" y="3683000"/>
                  </a:cubicBezTo>
                  <a:lnTo>
                    <a:pt x="6870700" y="3238500"/>
                  </a:lnTo>
                  <a:lnTo>
                    <a:pt x="6934200" y="3060700"/>
                  </a:lnTo>
                  <a:cubicBezTo>
                    <a:pt x="6985000" y="2959100"/>
                    <a:pt x="7086600" y="2882900"/>
                    <a:pt x="7200900" y="2882900"/>
                  </a:cubicBezTo>
                  <a:lnTo>
                    <a:pt x="7378700" y="2882900"/>
                  </a:lnTo>
                  <a:cubicBezTo>
                    <a:pt x="7493000" y="2882900"/>
                    <a:pt x="7594600" y="2959100"/>
                    <a:pt x="7645400" y="3060700"/>
                  </a:cubicBezTo>
                  <a:lnTo>
                    <a:pt x="7708900" y="3238500"/>
                  </a:lnTo>
                  <a:lnTo>
                    <a:pt x="7899400" y="3683000"/>
                  </a:lnTo>
                  <a:cubicBezTo>
                    <a:pt x="7912100" y="3695700"/>
                    <a:pt x="7912100" y="3708400"/>
                    <a:pt x="7899400" y="3721100"/>
                  </a:cubicBezTo>
                  <a:cubicBezTo>
                    <a:pt x="7899400" y="3733800"/>
                    <a:pt x="7886700" y="3733800"/>
                    <a:pt x="7874000" y="3733800"/>
                  </a:cubicBezTo>
                  <a:lnTo>
                    <a:pt x="7810500" y="3733800"/>
                  </a:lnTo>
                  <a:cubicBezTo>
                    <a:pt x="7747000" y="3733800"/>
                    <a:pt x="7696200" y="3695700"/>
                    <a:pt x="7670800" y="3644900"/>
                  </a:cubicBezTo>
                  <a:lnTo>
                    <a:pt x="7518400" y="3289300"/>
                  </a:lnTo>
                  <a:cubicBezTo>
                    <a:pt x="7518400" y="3276600"/>
                    <a:pt x="7505700" y="3289300"/>
                    <a:pt x="7505700" y="3289300"/>
                  </a:cubicBezTo>
                  <a:lnTo>
                    <a:pt x="7569200" y="3733800"/>
                  </a:lnTo>
                  <a:lnTo>
                    <a:pt x="7645400" y="4546600"/>
                  </a:lnTo>
                  <a:cubicBezTo>
                    <a:pt x="7645400" y="4559300"/>
                    <a:pt x="7632700" y="4559300"/>
                    <a:pt x="7632700" y="4572000"/>
                  </a:cubicBezTo>
                  <a:cubicBezTo>
                    <a:pt x="7620000" y="4572000"/>
                    <a:pt x="7620000" y="4584700"/>
                    <a:pt x="7607300" y="4584700"/>
                  </a:cubicBezTo>
                  <a:lnTo>
                    <a:pt x="7556500" y="4584700"/>
                  </a:lnTo>
                  <a:cubicBezTo>
                    <a:pt x="7480300" y="4584700"/>
                    <a:pt x="7416800" y="4533900"/>
                    <a:pt x="7416800" y="4457700"/>
                  </a:cubicBezTo>
                  <a:lnTo>
                    <a:pt x="7302500" y="3771900"/>
                  </a:lnTo>
                  <a:cubicBezTo>
                    <a:pt x="7289800" y="3771900"/>
                    <a:pt x="7289800" y="3771900"/>
                    <a:pt x="7277100" y="3771900"/>
                  </a:cubicBezTo>
                  <a:lnTo>
                    <a:pt x="7162800" y="4457700"/>
                  </a:lnTo>
                  <a:cubicBezTo>
                    <a:pt x="7162800" y="4533900"/>
                    <a:pt x="7099300" y="4584700"/>
                    <a:pt x="7023100" y="4584700"/>
                  </a:cubicBezTo>
                  <a:lnTo>
                    <a:pt x="6972300" y="4584700"/>
                  </a:lnTo>
                  <a:cubicBezTo>
                    <a:pt x="6959600" y="4584700"/>
                    <a:pt x="6959600" y="4572000"/>
                    <a:pt x="6946900" y="4572000"/>
                  </a:cubicBezTo>
                  <a:cubicBezTo>
                    <a:pt x="6946900" y="4559300"/>
                    <a:pt x="6934200" y="4559300"/>
                    <a:pt x="6934200" y="4546600"/>
                  </a:cubicBezTo>
                  <a:lnTo>
                    <a:pt x="7010400" y="3733800"/>
                  </a:lnTo>
                  <a:lnTo>
                    <a:pt x="7073900" y="3289300"/>
                  </a:lnTo>
                  <a:close/>
                  <a:moveTo>
                    <a:pt x="8623300" y="2324100"/>
                  </a:moveTo>
                  <a:cubicBezTo>
                    <a:pt x="8509000" y="2324100"/>
                    <a:pt x="8407400" y="2413000"/>
                    <a:pt x="8407400" y="2540000"/>
                  </a:cubicBezTo>
                  <a:lnTo>
                    <a:pt x="8407400" y="2603500"/>
                  </a:lnTo>
                  <a:cubicBezTo>
                    <a:pt x="8407400" y="2717800"/>
                    <a:pt x="8509000" y="2819400"/>
                    <a:pt x="8623300" y="2819400"/>
                  </a:cubicBezTo>
                  <a:cubicBezTo>
                    <a:pt x="8737600" y="2819400"/>
                    <a:pt x="8839200" y="2717800"/>
                    <a:pt x="8839200" y="2603500"/>
                  </a:cubicBezTo>
                  <a:lnTo>
                    <a:pt x="8839200" y="2540000"/>
                  </a:lnTo>
                  <a:cubicBezTo>
                    <a:pt x="8839200" y="2413000"/>
                    <a:pt x="8737600" y="2324100"/>
                    <a:pt x="8623300" y="2324100"/>
                  </a:cubicBezTo>
                  <a:close/>
                  <a:moveTo>
                    <a:pt x="8407400" y="3289300"/>
                  </a:moveTo>
                  <a:cubicBezTo>
                    <a:pt x="8407400" y="3289300"/>
                    <a:pt x="8394700" y="3276600"/>
                    <a:pt x="8394700" y="3289300"/>
                  </a:cubicBezTo>
                  <a:lnTo>
                    <a:pt x="8242300" y="3644900"/>
                  </a:lnTo>
                  <a:cubicBezTo>
                    <a:pt x="8216900" y="3695700"/>
                    <a:pt x="8166100" y="3733800"/>
                    <a:pt x="8102600" y="3733800"/>
                  </a:cubicBezTo>
                  <a:lnTo>
                    <a:pt x="8039100" y="3733800"/>
                  </a:lnTo>
                  <a:cubicBezTo>
                    <a:pt x="8026400" y="3733800"/>
                    <a:pt x="8013700" y="3733800"/>
                    <a:pt x="8013700" y="3721100"/>
                  </a:cubicBezTo>
                  <a:cubicBezTo>
                    <a:pt x="8001000" y="3708400"/>
                    <a:pt x="8001000" y="3695700"/>
                    <a:pt x="8013700" y="3683000"/>
                  </a:cubicBezTo>
                  <a:lnTo>
                    <a:pt x="8204200" y="3238500"/>
                  </a:lnTo>
                  <a:lnTo>
                    <a:pt x="8267700" y="3060700"/>
                  </a:lnTo>
                  <a:cubicBezTo>
                    <a:pt x="8318500" y="2959100"/>
                    <a:pt x="8420100" y="2882900"/>
                    <a:pt x="8534400" y="2882900"/>
                  </a:cubicBezTo>
                  <a:lnTo>
                    <a:pt x="8712200" y="2882900"/>
                  </a:lnTo>
                  <a:cubicBezTo>
                    <a:pt x="8826500" y="2882900"/>
                    <a:pt x="8928100" y="2959100"/>
                    <a:pt x="8978900" y="3060700"/>
                  </a:cubicBezTo>
                  <a:lnTo>
                    <a:pt x="9042400" y="3238500"/>
                  </a:lnTo>
                  <a:lnTo>
                    <a:pt x="9232900" y="3683000"/>
                  </a:lnTo>
                  <a:cubicBezTo>
                    <a:pt x="9245600" y="3695700"/>
                    <a:pt x="9245600" y="3708400"/>
                    <a:pt x="9232900" y="3721100"/>
                  </a:cubicBezTo>
                  <a:cubicBezTo>
                    <a:pt x="9232900" y="3733800"/>
                    <a:pt x="9220200" y="3733800"/>
                    <a:pt x="9207500" y="3733800"/>
                  </a:cubicBezTo>
                  <a:lnTo>
                    <a:pt x="9144000" y="3733800"/>
                  </a:lnTo>
                  <a:cubicBezTo>
                    <a:pt x="9080500" y="3733800"/>
                    <a:pt x="9029700" y="3695700"/>
                    <a:pt x="9004300" y="3644900"/>
                  </a:cubicBezTo>
                  <a:lnTo>
                    <a:pt x="8851900" y="3289300"/>
                  </a:lnTo>
                  <a:cubicBezTo>
                    <a:pt x="8851900" y="3276600"/>
                    <a:pt x="8839200" y="3289300"/>
                    <a:pt x="8839200" y="3289300"/>
                  </a:cubicBezTo>
                  <a:lnTo>
                    <a:pt x="8902700" y="3733800"/>
                  </a:lnTo>
                  <a:lnTo>
                    <a:pt x="8978900" y="4546600"/>
                  </a:lnTo>
                  <a:cubicBezTo>
                    <a:pt x="8978900" y="4559300"/>
                    <a:pt x="8966200" y="4559300"/>
                    <a:pt x="8966200" y="4572000"/>
                  </a:cubicBezTo>
                  <a:cubicBezTo>
                    <a:pt x="8953500" y="4572000"/>
                    <a:pt x="8953500" y="4584700"/>
                    <a:pt x="8940800" y="4584700"/>
                  </a:cubicBezTo>
                  <a:lnTo>
                    <a:pt x="8890000" y="4584700"/>
                  </a:lnTo>
                  <a:cubicBezTo>
                    <a:pt x="8813800" y="4584700"/>
                    <a:pt x="8750300" y="4533900"/>
                    <a:pt x="8750300" y="4457700"/>
                  </a:cubicBezTo>
                  <a:lnTo>
                    <a:pt x="8636000" y="3771900"/>
                  </a:lnTo>
                  <a:cubicBezTo>
                    <a:pt x="8623300" y="3771900"/>
                    <a:pt x="8623300" y="3771900"/>
                    <a:pt x="8610600" y="3771900"/>
                  </a:cubicBezTo>
                  <a:lnTo>
                    <a:pt x="8496300" y="4457700"/>
                  </a:lnTo>
                  <a:cubicBezTo>
                    <a:pt x="8496300" y="4533900"/>
                    <a:pt x="8432800" y="4584700"/>
                    <a:pt x="8356600" y="4584700"/>
                  </a:cubicBezTo>
                  <a:lnTo>
                    <a:pt x="8305800" y="4584700"/>
                  </a:lnTo>
                  <a:cubicBezTo>
                    <a:pt x="8293100" y="4584700"/>
                    <a:pt x="8293100" y="4572000"/>
                    <a:pt x="8280400" y="4572000"/>
                  </a:cubicBezTo>
                  <a:cubicBezTo>
                    <a:pt x="8280400" y="4559300"/>
                    <a:pt x="8267700" y="4559300"/>
                    <a:pt x="8267700" y="4546600"/>
                  </a:cubicBezTo>
                  <a:lnTo>
                    <a:pt x="8343900" y="3733800"/>
                  </a:lnTo>
                  <a:lnTo>
                    <a:pt x="8407400" y="3289300"/>
                  </a:lnTo>
                  <a:close/>
                  <a:moveTo>
                    <a:pt x="9956800" y="2324100"/>
                  </a:moveTo>
                  <a:cubicBezTo>
                    <a:pt x="9842500" y="2324100"/>
                    <a:pt x="9740900" y="2413000"/>
                    <a:pt x="9740900" y="2540000"/>
                  </a:cubicBezTo>
                  <a:lnTo>
                    <a:pt x="9740900" y="2603500"/>
                  </a:lnTo>
                  <a:cubicBezTo>
                    <a:pt x="9740900" y="2717800"/>
                    <a:pt x="9842500" y="2819400"/>
                    <a:pt x="9956800" y="2819400"/>
                  </a:cubicBezTo>
                  <a:cubicBezTo>
                    <a:pt x="10071100" y="2819400"/>
                    <a:pt x="10172700" y="2717800"/>
                    <a:pt x="10172700" y="2603500"/>
                  </a:cubicBezTo>
                  <a:lnTo>
                    <a:pt x="10172700" y="2540000"/>
                  </a:lnTo>
                  <a:cubicBezTo>
                    <a:pt x="10172700" y="2413000"/>
                    <a:pt x="10071100" y="2324100"/>
                    <a:pt x="9956800" y="2324100"/>
                  </a:cubicBezTo>
                  <a:close/>
                  <a:moveTo>
                    <a:pt x="9740900" y="3289300"/>
                  </a:moveTo>
                  <a:cubicBezTo>
                    <a:pt x="9740900" y="3289300"/>
                    <a:pt x="9728200" y="3276600"/>
                    <a:pt x="9728200" y="3289300"/>
                  </a:cubicBezTo>
                  <a:lnTo>
                    <a:pt x="9575800" y="3644900"/>
                  </a:lnTo>
                  <a:cubicBezTo>
                    <a:pt x="9550400" y="3695700"/>
                    <a:pt x="9499600" y="3733800"/>
                    <a:pt x="9436100" y="3733800"/>
                  </a:cubicBezTo>
                  <a:lnTo>
                    <a:pt x="9372600" y="3733800"/>
                  </a:lnTo>
                  <a:cubicBezTo>
                    <a:pt x="9359900" y="3733800"/>
                    <a:pt x="9347200" y="3733800"/>
                    <a:pt x="9347200" y="3721100"/>
                  </a:cubicBezTo>
                  <a:cubicBezTo>
                    <a:pt x="9334500" y="3708400"/>
                    <a:pt x="9334500" y="3695700"/>
                    <a:pt x="9347200" y="3683000"/>
                  </a:cubicBezTo>
                  <a:lnTo>
                    <a:pt x="9537700" y="3238500"/>
                  </a:lnTo>
                  <a:lnTo>
                    <a:pt x="9601200" y="3060700"/>
                  </a:lnTo>
                  <a:cubicBezTo>
                    <a:pt x="9652000" y="2959100"/>
                    <a:pt x="9753600" y="2882900"/>
                    <a:pt x="9867900" y="2882900"/>
                  </a:cubicBezTo>
                  <a:lnTo>
                    <a:pt x="10045700" y="2882900"/>
                  </a:lnTo>
                  <a:cubicBezTo>
                    <a:pt x="10160000" y="2882900"/>
                    <a:pt x="10261600" y="2959100"/>
                    <a:pt x="10312400" y="3060700"/>
                  </a:cubicBezTo>
                  <a:lnTo>
                    <a:pt x="10375900" y="3238500"/>
                  </a:lnTo>
                  <a:lnTo>
                    <a:pt x="10566400" y="3683000"/>
                  </a:lnTo>
                  <a:cubicBezTo>
                    <a:pt x="10579100" y="3695700"/>
                    <a:pt x="10579100" y="3708400"/>
                    <a:pt x="10566400" y="3721100"/>
                  </a:cubicBezTo>
                  <a:cubicBezTo>
                    <a:pt x="10566400" y="3733800"/>
                    <a:pt x="10553700" y="3733800"/>
                    <a:pt x="10541000" y="3733800"/>
                  </a:cubicBezTo>
                  <a:lnTo>
                    <a:pt x="10477500" y="3733800"/>
                  </a:lnTo>
                  <a:cubicBezTo>
                    <a:pt x="10414000" y="3733800"/>
                    <a:pt x="10363200" y="3695700"/>
                    <a:pt x="10337800" y="3644900"/>
                  </a:cubicBezTo>
                  <a:lnTo>
                    <a:pt x="10185400" y="3289300"/>
                  </a:lnTo>
                  <a:cubicBezTo>
                    <a:pt x="10185400" y="3276600"/>
                    <a:pt x="10172700" y="3289300"/>
                    <a:pt x="10172700" y="3289300"/>
                  </a:cubicBezTo>
                  <a:lnTo>
                    <a:pt x="10236200" y="3733800"/>
                  </a:lnTo>
                  <a:lnTo>
                    <a:pt x="10312400" y="4546600"/>
                  </a:lnTo>
                  <a:cubicBezTo>
                    <a:pt x="10312400" y="4559300"/>
                    <a:pt x="10299700" y="4559300"/>
                    <a:pt x="10299700" y="4572000"/>
                  </a:cubicBezTo>
                  <a:cubicBezTo>
                    <a:pt x="10287000" y="4572000"/>
                    <a:pt x="10287000" y="4584700"/>
                    <a:pt x="10274300" y="4584700"/>
                  </a:cubicBezTo>
                  <a:lnTo>
                    <a:pt x="10223500" y="4584700"/>
                  </a:lnTo>
                  <a:cubicBezTo>
                    <a:pt x="10147300" y="4584700"/>
                    <a:pt x="10083800" y="4533900"/>
                    <a:pt x="10083800" y="4457700"/>
                  </a:cubicBezTo>
                  <a:lnTo>
                    <a:pt x="9969500" y="3771900"/>
                  </a:lnTo>
                  <a:cubicBezTo>
                    <a:pt x="9956800" y="3771900"/>
                    <a:pt x="9956800" y="3771900"/>
                    <a:pt x="9944100" y="3771900"/>
                  </a:cubicBezTo>
                  <a:lnTo>
                    <a:pt x="9829800" y="4457700"/>
                  </a:lnTo>
                  <a:cubicBezTo>
                    <a:pt x="9829800" y="4533900"/>
                    <a:pt x="9766300" y="4584700"/>
                    <a:pt x="9690100" y="4584700"/>
                  </a:cubicBezTo>
                  <a:lnTo>
                    <a:pt x="9639300" y="4584700"/>
                  </a:lnTo>
                  <a:cubicBezTo>
                    <a:pt x="9626600" y="4584700"/>
                    <a:pt x="9626600" y="4572000"/>
                    <a:pt x="9613900" y="4572000"/>
                  </a:cubicBezTo>
                  <a:cubicBezTo>
                    <a:pt x="9613900" y="4559300"/>
                    <a:pt x="9601200" y="4559300"/>
                    <a:pt x="9601200" y="4546600"/>
                  </a:cubicBezTo>
                  <a:lnTo>
                    <a:pt x="9677400" y="3733800"/>
                  </a:lnTo>
                  <a:lnTo>
                    <a:pt x="9740900" y="3289300"/>
                  </a:lnTo>
                  <a:close/>
                  <a:moveTo>
                    <a:pt x="11290300" y="2324100"/>
                  </a:moveTo>
                  <a:cubicBezTo>
                    <a:pt x="11176000" y="2324100"/>
                    <a:pt x="11074400" y="2413000"/>
                    <a:pt x="11074400" y="2540000"/>
                  </a:cubicBezTo>
                  <a:lnTo>
                    <a:pt x="11074400" y="2603500"/>
                  </a:lnTo>
                  <a:cubicBezTo>
                    <a:pt x="11074400" y="2717800"/>
                    <a:pt x="11176000" y="2819400"/>
                    <a:pt x="11290300" y="2819400"/>
                  </a:cubicBezTo>
                  <a:cubicBezTo>
                    <a:pt x="11404600" y="2819400"/>
                    <a:pt x="11506200" y="2717800"/>
                    <a:pt x="11506200" y="2603500"/>
                  </a:cubicBezTo>
                  <a:lnTo>
                    <a:pt x="11506200" y="2540000"/>
                  </a:lnTo>
                  <a:cubicBezTo>
                    <a:pt x="11506200" y="2413000"/>
                    <a:pt x="11404600" y="2324100"/>
                    <a:pt x="11290300" y="2324100"/>
                  </a:cubicBezTo>
                  <a:close/>
                  <a:moveTo>
                    <a:pt x="11074400" y="3289300"/>
                  </a:moveTo>
                  <a:cubicBezTo>
                    <a:pt x="11074400" y="3289300"/>
                    <a:pt x="11061700" y="3276600"/>
                    <a:pt x="11061700" y="3289300"/>
                  </a:cubicBezTo>
                  <a:lnTo>
                    <a:pt x="10909300" y="3644900"/>
                  </a:lnTo>
                  <a:cubicBezTo>
                    <a:pt x="10883900" y="3695700"/>
                    <a:pt x="10833100" y="3733800"/>
                    <a:pt x="10769600" y="3733800"/>
                  </a:cubicBezTo>
                  <a:lnTo>
                    <a:pt x="10706100" y="3733800"/>
                  </a:lnTo>
                  <a:cubicBezTo>
                    <a:pt x="10693400" y="3733800"/>
                    <a:pt x="10680700" y="3733800"/>
                    <a:pt x="10680700" y="3721100"/>
                  </a:cubicBezTo>
                  <a:cubicBezTo>
                    <a:pt x="10668000" y="3708400"/>
                    <a:pt x="10668000" y="3695700"/>
                    <a:pt x="10680700" y="3683000"/>
                  </a:cubicBezTo>
                  <a:lnTo>
                    <a:pt x="10871200" y="3238500"/>
                  </a:lnTo>
                  <a:lnTo>
                    <a:pt x="10934700" y="3060700"/>
                  </a:lnTo>
                  <a:cubicBezTo>
                    <a:pt x="10985500" y="2959100"/>
                    <a:pt x="11087100" y="2882900"/>
                    <a:pt x="11201400" y="2882900"/>
                  </a:cubicBezTo>
                  <a:lnTo>
                    <a:pt x="11379200" y="2882900"/>
                  </a:lnTo>
                  <a:cubicBezTo>
                    <a:pt x="11493500" y="2882900"/>
                    <a:pt x="11595100" y="2959100"/>
                    <a:pt x="11645900" y="3060700"/>
                  </a:cubicBezTo>
                  <a:lnTo>
                    <a:pt x="11709400" y="3238500"/>
                  </a:lnTo>
                  <a:lnTo>
                    <a:pt x="11899900" y="3683000"/>
                  </a:lnTo>
                  <a:cubicBezTo>
                    <a:pt x="11912600" y="3695700"/>
                    <a:pt x="11912600" y="3708400"/>
                    <a:pt x="11899900" y="3721100"/>
                  </a:cubicBezTo>
                  <a:cubicBezTo>
                    <a:pt x="11899900" y="3733800"/>
                    <a:pt x="11887200" y="3733800"/>
                    <a:pt x="11874500" y="3733800"/>
                  </a:cubicBezTo>
                  <a:lnTo>
                    <a:pt x="11811000" y="3733800"/>
                  </a:lnTo>
                  <a:cubicBezTo>
                    <a:pt x="11747500" y="3733800"/>
                    <a:pt x="11696700" y="3695700"/>
                    <a:pt x="11671300" y="3644900"/>
                  </a:cubicBezTo>
                  <a:lnTo>
                    <a:pt x="11518900" y="3289300"/>
                  </a:lnTo>
                  <a:cubicBezTo>
                    <a:pt x="11518900" y="3276600"/>
                    <a:pt x="11506200" y="3289300"/>
                    <a:pt x="11506200" y="3289300"/>
                  </a:cubicBezTo>
                  <a:lnTo>
                    <a:pt x="11569700" y="3733800"/>
                  </a:lnTo>
                  <a:lnTo>
                    <a:pt x="11645900" y="4546600"/>
                  </a:lnTo>
                  <a:cubicBezTo>
                    <a:pt x="11645900" y="4559300"/>
                    <a:pt x="11633200" y="4559300"/>
                    <a:pt x="11633200" y="4572000"/>
                  </a:cubicBezTo>
                  <a:cubicBezTo>
                    <a:pt x="11620500" y="4572000"/>
                    <a:pt x="11620500" y="4584700"/>
                    <a:pt x="11607800" y="4584700"/>
                  </a:cubicBezTo>
                  <a:lnTo>
                    <a:pt x="11557000" y="4584700"/>
                  </a:lnTo>
                  <a:cubicBezTo>
                    <a:pt x="11480800" y="4584700"/>
                    <a:pt x="11417300" y="4533900"/>
                    <a:pt x="11417300" y="4457700"/>
                  </a:cubicBezTo>
                  <a:lnTo>
                    <a:pt x="11303000" y="3771900"/>
                  </a:lnTo>
                  <a:cubicBezTo>
                    <a:pt x="11290300" y="3771900"/>
                    <a:pt x="11290300" y="3771900"/>
                    <a:pt x="11277600" y="3771900"/>
                  </a:cubicBezTo>
                  <a:lnTo>
                    <a:pt x="11163300" y="4457700"/>
                  </a:lnTo>
                  <a:cubicBezTo>
                    <a:pt x="11163300" y="4533900"/>
                    <a:pt x="11099800" y="4584700"/>
                    <a:pt x="11023600" y="4584700"/>
                  </a:cubicBezTo>
                  <a:lnTo>
                    <a:pt x="10972800" y="4584700"/>
                  </a:lnTo>
                  <a:cubicBezTo>
                    <a:pt x="10960100" y="4584700"/>
                    <a:pt x="10960100" y="4572000"/>
                    <a:pt x="10947400" y="4572000"/>
                  </a:cubicBezTo>
                  <a:cubicBezTo>
                    <a:pt x="10947400" y="4559300"/>
                    <a:pt x="10934700" y="4559300"/>
                    <a:pt x="10934700" y="4546600"/>
                  </a:cubicBezTo>
                  <a:lnTo>
                    <a:pt x="11010900" y="3733800"/>
                  </a:lnTo>
                  <a:lnTo>
                    <a:pt x="11074400" y="3289300"/>
                  </a:lnTo>
                  <a:close/>
                  <a:moveTo>
                    <a:pt x="12623800" y="2324100"/>
                  </a:moveTo>
                  <a:cubicBezTo>
                    <a:pt x="12509500" y="2324100"/>
                    <a:pt x="12407900" y="2413000"/>
                    <a:pt x="12407900" y="2540000"/>
                  </a:cubicBezTo>
                  <a:lnTo>
                    <a:pt x="12407900" y="2603500"/>
                  </a:lnTo>
                  <a:cubicBezTo>
                    <a:pt x="12407900" y="2717800"/>
                    <a:pt x="12509500" y="2819400"/>
                    <a:pt x="12623800" y="2819400"/>
                  </a:cubicBezTo>
                  <a:cubicBezTo>
                    <a:pt x="12738100" y="2819400"/>
                    <a:pt x="12839700" y="2717800"/>
                    <a:pt x="12839700" y="2603500"/>
                  </a:cubicBezTo>
                  <a:lnTo>
                    <a:pt x="12839700" y="2540000"/>
                  </a:lnTo>
                  <a:cubicBezTo>
                    <a:pt x="12839700" y="2413000"/>
                    <a:pt x="12738100" y="2324100"/>
                    <a:pt x="12623800" y="2324100"/>
                  </a:cubicBezTo>
                  <a:close/>
                  <a:moveTo>
                    <a:pt x="12407900" y="3289300"/>
                  </a:moveTo>
                  <a:cubicBezTo>
                    <a:pt x="12407900" y="3289300"/>
                    <a:pt x="12395200" y="3276600"/>
                    <a:pt x="12395200" y="3289300"/>
                  </a:cubicBezTo>
                  <a:lnTo>
                    <a:pt x="12242800" y="3644900"/>
                  </a:lnTo>
                  <a:cubicBezTo>
                    <a:pt x="12217400" y="3695700"/>
                    <a:pt x="12166600" y="3733800"/>
                    <a:pt x="12103100" y="3733800"/>
                  </a:cubicBezTo>
                  <a:lnTo>
                    <a:pt x="12039600" y="3733800"/>
                  </a:lnTo>
                  <a:cubicBezTo>
                    <a:pt x="12026900" y="3733800"/>
                    <a:pt x="12014200" y="3733800"/>
                    <a:pt x="12014200" y="3721100"/>
                  </a:cubicBezTo>
                  <a:cubicBezTo>
                    <a:pt x="12001500" y="3708400"/>
                    <a:pt x="12001500" y="3695700"/>
                    <a:pt x="12014200" y="3683000"/>
                  </a:cubicBezTo>
                  <a:lnTo>
                    <a:pt x="12204700" y="3238500"/>
                  </a:lnTo>
                  <a:lnTo>
                    <a:pt x="12268200" y="3060700"/>
                  </a:lnTo>
                  <a:cubicBezTo>
                    <a:pt x="12319000" y="2959100"/>
                    <a:pt x="12420600" y="2882900"/>
                    <a:pt x="12534900" y="2882900"/>
                  </a:cubicBezTo>
                  <a:lnTo>
                    <a:pt x="12712700" y="2882900"/>
                  </a:lnTo>
                  <a:cubicBezTo>
                    <a:pt x="12827000" y="2882900"/>
                    <a:pt x="12928600" y="2959100"/>
                    <a:pt x="12979400" y="3060700"/>
                  </a:cubicBezTo>
                  <a:lnTo>
                    <a:pt x="13042900" y="3238500"/>
                  </a:lnTo>
                  <a:lnTo>
                    <a:pt x="13233400" y="3683000"/>
                  </a:lnTo>
                  <a:cubicBezTo>
                    <a:pt x="13246100" y="3695700"/>
                    <a:pt x="13246100" y="3708400"/>
                    <a:pt x="13233400" y="3721100"/>
                  </a:cubicBezTo>
                  <a:cubicBezTo>
                    <a:pt x="13233400" y="3733800"/>
                    <a:pt x="13220700" y="3733800"/>
                    <a:pt x="13208000" y="3733800"/>
                  </a:cubicBezTo>
                  <a:lnTo>
                    <a:pt x="13144500" y="3733800"/>
                  </a:lnTo>
                  <a:cubicBezTo>
                    <a:pt x="13081000" y="3733800"/>
                    <a:pt x="13030200" y="3695700"/>
                    <a:pt x="13004800" y="3644900"/>
                  </a:cubicBezTo>
                  <a:lnTo>
                    <a:pt x="12852400" y="3289300"/>
                  </a:lnTo>
                  <a:cubicBezTo>
                    <a:pt x="12852400" y="3276600"/>
                    <a:pt x="12839700" y="3289300"/>
                    <a:pt x="12839700" y="3289300"/>
                  </a:cubicBezTo>
                  <a:lnTo>
                    <a:pt x="12903200" y="3733800"/>
                  </a:lnTo>
                  <a:lnTo>
                    <a:pt x="12979400" y="4546600"/>
                  </a:lnTo>
                  <a:cubicBezTo>
                    <a:pt x="12979400" y="4559300"/>
                    <a:pt x="12966700" y="4559300"/>
                    <a:pt x="12966700" y="4572000"/>
                  </a:cubicBezTo>
                  <a:cubicBezTo>
                    <a:pt x="12954000" y="4572000"/>
                    <a:pt x="12954000" y="4584700"/>
                    <a:pt x="12941300" y="4584700"/>
                  </a:cubicBezTo>
                  <a:lnTo>
                    <a:pt x="12890500" y="4584700"/>
                  </a:lnTo>
                  <a:cubicBezTo>
                    <a:pt x="12814300" y="4584700"/>
                    <a:pt x="12750800" y="4533900"/>
                    <a:pt x="12750800" y="4457700"/>
                  </a:cubicBezTo>
                  <a:lnTo>
                    <a:pt x="12636500" y="3771900"/>
                  </a:lnTo>
                  <a:cubicBezTo>
                    <a:pt x="12623800" y="3771900"/>
                    <a:pt x="12623800" y="3771900"/>
                    <a:pt x="12611100" y="3771900"/>
                  </a:cubicBezTo>
                  <a:lnTo>
                    <a:pt x="12496800" y="4457700"/>
                  </a:lnTo>
                  <a:cubicBezTo>
                    <a:pt x="12496800" y="4533900"/>
                    <a:pt x="12433300" y="4584700"/>
                    <a:pt x="12357100" y="4584700"/>
                  </a:cubicBezTo>
                  <a:lnTo>
                    <a:pt x="12306300" y="4584700"/>
                  </a:lnTo>
                  <a:cubicBezTo>
                    <a:pt x="12293600" y="4584700"/>
                    <a:pt x="12293600" y="4572000"/>
                    <a:pt x="12280900" y="4572000"/>
                  </a:cubicBezTo>
                  <a:cubicBezTo>
                    <a:pt x="12280900" y="4559300"/>
                    <a:pt x="12268200" y="4559300"/>
                    <a:pt x="12268200" y="4546600"/>
                  </a:cubicBezTo>
                  <a:lnTo>
                    <a:pt x="12344400" y="3733800"/>
                  </a:lnTo>
                  <a:lnTo>
                    <a:pt x="12407900" y="3289300"/>
                  </a:lnTo>
                  <a:close/>
                </a:path>
              </a:pathLst>
            </a:custGeom>
            <a:solidFill>
              <a:srgbClr val="7DB8E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1" name="Google Shape;351;g2ae1fa1d7a9_0_206"/>
          <p:cNvGrpSpPr/>
          <p:nvPr/>
        </p:nvGrpSpPr>
        <p:grpSpPr>
          <a:xfrm>
            <a:off x="1595935" y="1991953"/>
            <a:ext cx="2216002" cy="1470501"/>
            <a:chOff x="-7109" y="-200218"/>
            <a:chExt cx="1167300" cy="774600"/>
          </a:xfrm>
        </p:grpSpPr>
        <p:sp>
          <p:nvSpPr>
            <p:cNvPr id="352" name="Google Shape;352;g2ae1fa1d7a9_0_206"/>
            <p:cNvSpPr/>
            <p:nvPr/>
          </p:nvSpPr>
          <p:spPr>
            <a:xfrm>
              <a:off x="0" y="0"/>
              <a:ext cx="1153223" cy="364124"/>
            </a:xfrm>
            <a:custGeom>
              <a:avLst/>
              <a:gdLst/>
              <a:ahLst/>
              <a:cxnLst/>
              <a:rect l="l" t="t" r="r" b="b"/>
              <a:pathLst>
                <a:path w="1153223" h="364124" extrusionOk="0">
                  <a:moveTo>
                    <a:pt x="90174" y="0"/>
                  </a:moveTo>
                  <a:lnTo>
                    <a:pt x="1063049" y="0"/>
                  </a:lnTo>
                  <a:cubicBezTo>
                    <a:pt x="1086965" y="0"/>
                    <a:pt x="1109901" y="9500"/>
                    <a:pt x="1126812" y="26411"/>
                  </a:cubicBezTo>
                  <a:cubicBezTo>
                    <a:pt x="1143723" y="43322"/>
                    <a:pt x="1153223" y="66258"/>
                    <a:pt x="1153223" y="90174"/>
                  </a:cubicBezTo>
                  <a:lnTo>
                    <a:pt x="1153223" y="273950"/>
                  </a:lnTo>
                  <a:cubicBezTo>
                    <a:pt x="1153223" y="297866"/>
                    <a:pt x="1143723" y="320802"/>
                    <a:pt x="1126812" y="337712"/>
                  </a:cubicBezTo>
                  <a:cubicBezTo>
                    <a:pt x="1109901" y="354623"/>
                    <a:pt x="1086965" y="364124"/>
                    <a:pt x="1063049" y="364124"/>
                  </a:cubicBezTo>
                  <a:lnTo>
                    <a:pt x="90174" y="364124"/>
                  </a:lnTo>
                  <a:cubicBezTo>
                    <a:pt x="40372" y="364124"/>
                    <a:pt x="0" y="323752"/>
                    <a:pt x="0" y="273950"/>
                  </a:cubicBezTo>
                  <a:lnTo>
                    <a:pt x="0" y="90174"/>
                  </a:lnTo>
                  <a:cubicBezTo>
                    <a:pt x="0" y="66258"/>
                    <a:pt x="9500" y="43322"/>
                    <a:pt x="26411" y="26411"/>
                  </a:cubicBezTo>
                  <a:cubicBezTo>
                    <a:pt x="43322" y="9500"/>
                    <a:pt x="66258" y="0"/>
                    <a:pt x="90174"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g2ae1fa1d7a9_0_206"/>
            <p:cNvSpPr txBox="1"/>
            <p:nvPr/>
          </p:nvSpPr>
          <p:spPr>
            <a:xfrm>
              <a:off x="-7109" y="-200218"/>
              <a:ext cx="11673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One in 20 patients in outpatient settings will experience a diagnostic error = 12 million Americans annually </a:t>
              </a:r>
              <a:endParaRPr sz="1100">
                <a:latin typeface="Calibri"/>
                <a:ea typeface="Calibri"/>
                <a:cs typeface="Calibri"/>
                <a:sym typeface="Calibri"/>
              </a:endParaRPr>
            </a:p>
          </p:txBody>
        </p:sp>
      </p:grpSp>
      <p:sp>
        <p:nvSpPr>
          <p:cNvPr id="354" name="Google Shape;354;g2ae1fa1d7a9_0_206"/>
          <p:cNvSpPr/>
          <p:nvPr/>
        </p:nvSpPr>
        <p:spPr>
          <a:xfrm flipH="1">
            <a:off x="5929229" y="1418535"/>
            <a:ext cx="1223529" cy="896235"/>
          </a:xfrm>
          <a:custGeom>
            <a:avLst/>
            <a:gdLst/>
            <a:ahLst/>
            <a:cxnLst/>
            <a:rect l="l" t="t" r="r" b="b"/>
            <a:pathLst>
              <a:path w="2447059" h="1792470" extrusionOk="0">
                <a:moveTo>
                  <a:pt x="2447058" y="0"/>
                </a:moveTo>
                <a:lnTo>
                  <a:pt x="0" y="0"/>
                </a:lnTo>
                <a:lnTo>
                  <a:pt x="0" y="1792470"/>
                </a:lnTo>
                <a:lnTo>
                  <a:pt x="2447058" y="1792470"/>
                </a:lnTo>
                <a:lnTo>
                  <a:pt x="2447058" y="0"/>
                </a:lnTo>
                <a:close/>
              </a:path>
            </a:pathLst>
          </a:custGeom>
          <a:blipFill rotWithShape="1">
            <a:blip r:embed="rId3"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5" name="Google Shape;355;g2ae1fa1d7a9_0_206"/>
          <p:cNvGrpSpPr/>
          <p:nvPr/>
        </p:nvGrpSpPr>
        <p:grpSpPr>
          <a:xfrm>
            <a:off x="5419342" y="2001146"/>
            <a:ext cx="2229762" cy="1470501"/>
            <a:chOff x="-7108" y="-210361"/>
            <a:chExt cx="1174548" cy="774600"/>
          </a:xfrm>
        </p:grpSpPr>
        <p:sp>
          <p:nvSpPr>
            <p:cNvPr id="356" name="Google Shape;356;g2ae1fa1d7a9_0_206"/>
            <p:cNvSpPr/>
            <p:nvPr/>
          </p:nvSpPr>
          <p:spPr>
            <a:xfrm>
              <a:off x="0" y="0"/>
              <a:ext cx="1167440" cy="353978"/>
            </a:xfrm>
            <a:custGeom>
              <a:avLst/>
              <a:gdLst/>
              <a:ahLst/>
              <a:cxnLst/>
              <a:rect l="l" t="t" r="r" b="b"/>
              <a:pathLst>
                <a:path w="1167440" h="353978" extrusionOk="0">
                  <a:moveTo>
                    <a:pt x="89075" y="0"/>
                  </a:moveTo>
                  <a:lnTo>
                    <a:pt x="1078365" y="0"/>
                  </a:lnTo>
                  <a:cubicBezTo>
                    <a:pt x="1127560" y="0"/>
                    <a:pt x="1167440" y="39880"/>
                    <a:pt x="1167440" y="89075"/>
                  </a:cubicBezTo>
                  <a:lnTo>
                    <a:pt x="1167440" y="264902"/>
                  </a:lnTo>
                  <a:cubicBezTo>
                    <a:pt x="1167440" y="314097"/>
                    <a:pt x="1127560" y="353978"/>
                    <a:pt x="1078365" y="353978"/>
                  </a:cubicBezTo>
                  <a:lnTo>
                    <a:pt x="89075" y="353978"/>
                  </a:lnTo>
                  <a:cubicBezTo>
                    <a:pt x="39880" y="353978"/>
                    <a:pt x="0" y="314097"/>
                    <a:pt x="0" y="264902"/>
                  </a:cubicBezTo>
                  <a:lnTo>
                    <a:pt x="0" y="89075"/>
                  </a:lnTo>
                  <a:cubicBezTo>
                    <a:pt x="0" y="39880"/>
                    <a:pt x="39880" y="0"/>
                    <a:pt x="89075"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g2ae1fa1d7a9_0_206"/>
            <p:cNvSpPr txBox="1"/>
            <p:nvPr/>
          </p:nvSpPr>
          <p:spPr>
            <a:xfrm>
              <a:off x="-7108" y="-210361"/>
              <a:ext cx="11673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Patients experiencing medical errors report misdiagnosis more often (59%) than any other error </a:t>
              </a:r>
              <a:endParaRPr sz="1100">
                <a:latin typeface="Calibri"/>
                <a:ea typeface="Calibri"/>
                <a:cs typeface="Calibri"/>
                <a:sym typeface="Calibri"/>
              </a:endParaRPr>
            </a:p>
          </p:txBody>
        </p:sp>
      </p:grpSp>
      <p:sp>
        <p:nvSpPr>
          <p:cNvPr id="358" name="Google Shape;358;g2ae1fa1d7a9_0_206"/>
          <p:cNvSpPr/>
          <p:nvPr/>
        </p:nvSpPr>
        <p:spPr>
          <a:xfrm>
            <a:off x="2245437" y="3358588"/>
            <a:ext cx="1066974" cy="886922"/>
          </a:xfrm>
          <a:custGeom>
            <a:avLst/>
            <a:gdLst/>
            <a:ahLst/>
            <a:cxnLst/>
            <a:rect l="l" t="t" r="r" b="b"/>
            <a:pathLst>
              <a:path w="2133948" h="1773844" extrusionOk="0">
                <a:moveTo>
                  <a:pt x="0" y="0"/>
                </a:moveTo>
                <a:lnTo>
                  <a:pt x="2133948" y="0"/>
                </a:lnTo>
                <a:lnTo>
                  <a:pt x="2133948" y="1773844"/>
                </a:lnTo>
                <a:lnTo>
                  <a:pt x="0" y="1773844"/>
                </a:lnTo>
                <a:lnTo>
                  <a:pt x="0" y="0"/>
                </a:lnTo>
                <a:close/>
              </a:path>
            </a:pathLst>
          </a:custGeom>
          <a:blipFill rotWithShape="1">
            <a:blip r:embed="rId4"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9" name="Google Shape;359;g2ae1fa1d7a9_0_206"/>
          <p:cNvGrpSpPr/>
          <p:nvPr/>
        </p:nvGrpSpPr>
        <p:grpSpPr>
          <a:xfrm>
            <a:off x="1494892" y="3965897"/>
            <a:ext cx="2313709" cy="1470501"/>
            <a:chOff x="0" y="-212743"/>
            <a:chExt cx="1218768" cy="774600"/>
          </a:xfrm>
        </p:grpSpPr>
        <p:sp>
          <p:nvSpPr>
            <p:cNvPr id="360" name="Google Shape;360;g2ae1fa1d7a9_0_206"/>
            <p:cNvSpPr/>
            <p:nvPr/>
          </p:nvSpPr>
          <p:spPr>
            <a:xfrm>
              <a:off x="0" y="0"/>
              <a:ext cx="1213556" cy="349215"/>
            </a:xfrm>
            <a:custGeom>
              <a:avLst/>
              <a:gdLst/>
              <a:ahLst/>
              <a:cxnLst/>
              <a:rect l="l" t="t" r="r" b="b"/>
              <a:pathLst>
                <a:path w="1213556" h="349215" extrusionOk="0">
                  <a:moveTo>
                    <a:pt x="85690" y="0"/>
                  </a:moveTo>
                  <a:lnTo>
                    <a:pt x="1127866" y="0"/>
                  </a:lnTo>
                  <a:cubicBezTo>
                    <a:pt x="1175191" y="0"/>
                    <a:pt x="1213556" y="38365"/>
                    <a:pt x="1213556" y="85690"/>
                  </a:cubicBezTo>
                  <a:lnTo>
                    <a:pt x="1213556" y="263525"/>
                  </a:lnTo>
                  <a:cubicBezTo>
                    <a:pt x="1213556" y="310850"/>
                    <a:pt x="1175191" y="349215"/>
                    <a:pt x="1127866" y="349215"/>
                  </a:cubicBezTo>
                  <a:lnTo>
                    <a:pt x="85690" y="349215"/>
                  </a:lnTo>
                  <a:cubicBezTo>
                    <a:pt x="38365" y="349215"/>
                    <a:pt x="0" y="310850"/>
                    <a:pt x="0" y="263525"/>
                  </a:cubicBezTo>
                  <a:lnTo>
                    <a:pt x="0" y="85690"/>
                  </a:lnTo>
                  <a:cubicBezTo>
                    <a:pt x="0" y="38365"/>
                    <a:pt x="38365" y="0"/>
                    <a:pt x="85690"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g2ae1fa1d7a9_0_206"/>
            <p:cNvSpPr txBox="1"/>
            <p:nvPr/>
          </p:nvSpPr>
          <p:spPr>
            <a:xfrm>
              <a:off x="5268" y="-212743"/>
              <a:ext cx="12135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latin typeface="Calibri"/>
                  <a:ea typeface="Calibri"/>
                  <a:cs typeface="Calibri"/>
                  <a:sym typeface="Calibri"/>
                </a:rPr>
                <a:t>Across care settings ,roughly </a:t>
              </a:r>
              <a:r>
                <a:rPr lang="en-US" sz="1100">
                  <a:solidFill>
                    <a:schemeClr val="dk1"/>
                  </a:solidFill>
                  <a:latin typeface="Calibri"/>
                  <a:ea typeface="Calibri"/>
                  <a:cs typeface="Calibri"/>
                  <a:sym typeface="Calibri"/>
                </a:rPr>
                <a:t>795,000 </a:t>
              </a:r>
              <a:r>
                <a:rPr lang="en-US" sz="1100">
                  <a:solidFill>
                    <a:srgbClr val="000000"/>
                  </a:solidFill>
                  <a:latin typeface="Calibri"/>
                  <a:ea typeface="Calibri"/>
                  <a:cs typeface="Calibri"/>
                  <a:sym typeface="Calibri"/>
                </a:rPr>
                <a:t>, people </a:t>
              </a:r>
              <a:r>
                <a:rPr lang="en-US" sz="1100">
                  <a:latin typeface="Calibri"/>
                  <a:ea typeface="Calibri"/>
                  <a:cs typeface="Calibri"/>
                  <a:sym typeface="Calibri"/>
                </a:rPr>
                <a:t>are </a:t>
              </a:r>
              <a:r>
                <a:rPr lang="en-US" sz="1100">
                  <a:solidFill>
                    <a:srgbClr val="000000"/>
                  </a:solidFill>
                  <a:latin typeface="Calibri"/>
                  <a:ea typeface="Calibri"/>
                  <a:cs typeface="Calibri"/>
                  <a:sym typeface="Calibri"/>
                </a:rPr>
                <a:t>permanently disab</a:t>
              </a:r>
              <a:r>
                <a:rPr lang="en-US" sz="1100">
                  <a:latin typeface="Calibri"/>
                  <a:ea typeface="Calibri"/>
                  <a:cs typeface="Calibri"/>
                  <a:sym typeface="Calibri"/>
                </a:rPr>
                <a:t>led or </a:t>
              </a:r>
              <a:r>
                <a:rPr lang="en-US" sz="1100">
                  <a:solidFill>
                    <a:srgbClr val="000000"/>
                  </a:solidFill>
                  <a:latin typeface="Calibri"/>
                  <a:ea typeface="Calibri"/>
                  <a:cs typeface="Calibri"/>
                  <a:sym typeface="Calibri"/>
                </a:rPr>
                <a:t>die each year from diagnostic failures </a:t>
              </a:r>
              <a:endParaRPr sz="1100">
                <a:latin typeface="Calibri"/>
                <a:ea typeface="Calibri"/>
                <a:cs typeface="Calibri"/>
                <a:sym typeface="Calibri"/>
              </a:endParaRPr>
            </a:p>
          </p:txBody>
        </p:sp>
      </p:grpSp>
      <p:sp>
        <p:nvSpPr>
          <p:cNvPr id="362" name="Google Shape;362;g2ae1fa1d7a9_0_206"/>
          <p:cNvSpPr/>
          <p:nvPr/>
        </p:nvSpPr>
        <p:spPr>
          <a:xfrm>
            <a:off x="5854766" y="3296200"/>
            <a:ext cx="1206686" cy="1028700"/>
          </a:xfrm>
          <a:custGeom>
            <a:avLst/>
            <a:gdLst/>
            <a:ahLst/>
            <a:cxnLst/>
            <a:rect l="l" t="t" r="r" b="b"/>
            <a:pathLst>
              <a:path w="2413372" h="2057400" extrusionOk="0">
                <a:moveTo>
                  <a:pt x="0" y="0"/>
                </a:moveTo>
                <a:lnTo>
                  <a:pt x="2413372" y="0"/>
                </a:lnTo>
                <a:lnTo>
                  <a:pt x="2413372" y="2057400"/>
                </a:lnTo>
                <a:lnTo>
                  <a:pt x="0" y="2057400"/>
                </a:lnTo>
                <a:lnTo>
                  <a:pt x="0" y="0"/>
                </a:lnTo>
                <a:close/>
              </a:path>
            </a:pathLst>
          </a:custGeom>
          <a:blipFill rotWithShape="1">
            <a:blip r:embed="rId5" cstate="screen">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g2ae1fa1d7a9_0_206"/>
          <p:cNvSpPr txBox="1"/>
          <p:nvPr/>
        </p:nvSpPr>
        <p:spPr>
          <a:xfrm>
            <a:off x="1494896" y="505239"/>
            <a:ext cx="6154200" cy="484200"/>
          </a:xfrm>
          <a:prstGeom prst="rect">
            <a:avLst/>
          </a:prstGeom>
          <a:noFill/>
          <a:ln>
            <a:noFill/>
          </a:ln>
        </p:spPr>
        <p:txBody>
          <a:bodyPr spcFirstLastPara="1" wrap="square" lIns="0" tIns="0" rIns="0" bIns="0" anchor="t" anchorCtr="0">
            <a:spAutoFit/>
          </a:bodyPr>
          <a:lstStyle/>
          <a:p>
            <a:pPr marL="0" marR="0" lvl="0" indent="0" algn="ctr" rtl="0">
              <a:lnSpc>
                <a:spcPct val="92500"/>
              </a:lnSpc>
              <a:spcBef>
                <a:spcPts val="0"/>
              </a:spcBef>
              <a:spcAft>
                <a:spcPts val="0"/>
              </a:spcAft>
              <a:buNone/>
            </a:pPr>
            <a:r>
              <a:rPr lang="en-US" sz="3400" b="1">
                <a:solidFill>
                  <a:srgbClr val="C08B3F"/>
                </a:solidFill>
                <a:latin typeface="Calibri"/>
                <a:ea typeface="Calibri"/>
                <a:cs typeface="Calibri"/>
                <a:sym typeface="Calibri"/>
              </a:rPr>
              <a:t>Diagnostic Error Statistics</a:t>
            </a:r>
            <a:endParaRPr sz="3400" b="1">
              <a:solidFill>
                <a:srgbClr val="C08B3F"/>
              </a:solidFill>
              <a:latin typeface="Calibri"/>
              <a:ea typeface="Calibri"/>
              <a:cs typeface="Calibri"/>
              <a:sym typeface="Calibri"/>
            </a:endParaRPr>
          </a:p>
        </p:txBody>
      </p:sp>
      <p:grpSp>
        <p:nvGrpSpPr>
          <p:cNvPr id="364" name="Google Shape;364;g2ae1fa1d7a9_0_206"/>
          <p:cNvGrpSpPr/>
          <p:nvPr/>
        </p:nvGrpSpPr>
        <p:grpSpPr>
          <a:xfrm>
            <a:off x="5432836" y="3968958"/>
            <a:ext cx="2216268" cy="1470501"/>
            <a:chOff x="0" y="-223805"/>
            <a:chExt cx="1167440" cy="774600"/>
          </a:xfrm>
        </p:grpSpPr>
        <p:sp>
          <p:nvSpPr>
            <p:cNvPr id="365" name="Google Shape;365;g2ae1fa1d7a9_0_206"/>
            <p:cNvSpPr/>
            <p:nvPr/>
          </p:nvSpPr>
          <p:spPr>
            <a:xfrm>
              <a:off x="0" y="0"/>
              <a:ext cx="1167440" cy="341019"/>
            </a:xfrm>
            <a:custGeom>
              <a:avLst/>
              <a:gdLst/>
              <a:ahLst/>
              <a:cxnLst/>
              <a:rect l="l" t="t" r="r" b="b"/>
              <a:pathLst>
                <a:path w="1167440" h="341019" extrusionOk="0">
                  <a:moveTo>
                    <a:pt x="89075" y="0"/>
                  </a:moveTo>
                  <a:lnTo>
                    <a:pt x="1078365" y="0"/>
                  </a:lnTo>
                  <a:cubicBezTo>
                    <a:pt x="1127560" y="0"/>
                    <a:pt x="1167440" y="39880"/>
                    <a:pt x="1167440" y="89075"/>
                  </a:cubicBezTo>
                  <a:lnTo>
                    <a:pt x="1167440" y="251944"/>
                  </a:lnTo>
                  <a:cubicBezTo>
                    <a:pt x="1167440" y="301139"/>
                    <a:pt x="1127560" y="341019"/>
                    <a:pt x="1078365" y="341019"/>
                  </a:cubicBezTo>
                  <a:lnTo>
                    <a:pt x="89075" y="341019"/>
                  </a:lnTo>
                  <a:cubicBezTo>
                    <a:pt x="39880" y="341019"/>
                    <a:pt x="0" y="301139"/>
                    <a:pt x="0" y="251944"/>
                  </a:cubicBezTo>
                  <a:lnTo>
                    <a:pt x="0" y="89075"/>
                  </a:lnTo>
                  <a:cubicBezTo>
                    <a:pt x="0" y="39880"/>
                    <a:pt x="39880" y="0"/>
                    <a:pt x="89075" y="0"/>
                  </a:cubicBezTo>
                  <a:close/>
                </a:path>
              </a:pathLst>
            </a:custGeom>
            <a:solidFill>
              <a:srgbClr val="BB994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g2ae1fa1d7a9_0_206"/>
            <p:cNvSpPr txBox="1"/>
            <p:nvPr/>
          </p:nvSpPr>
          <p:spPr>
            <a:xfrm>
              <a:off x="17509" y="-223805"/>
              <a:ext cx="1149900" cy="774600"/>
            </a:xfrm>
            <a:prstGeom prst="rect">
              <a:avLst/>
            </a:prstGeom>
            <a:noFill/>
            <a:ln>
              <a:noFill/>
            </a:ln>
          </p:spPr>
          <p:txBody>
            <a:bodyPr spcFirstLastPara="1" wrap="square" lIns="25400" tIns="25400" rIns="25400" bIns="25400" anchor="ctr" anchorCtr="0">
              <a:noAutofit/>
            </a:bodyPr>
            <a:lstStyle/>
            <a:p>
              <a:pPr marL="0" marR="0" lvl="0" indent="0" algn="ctr" rtl="0">
                <a:lnSpc>
                  <a:spcPct val="104000"/>
                </a:lnSpc>
                <a:spcBef>
                  <a:spcPts val="0"/>
                </a:spcBef>
                <a:spcAft>
                  <a:spcPts val="0"/>
                </a:spcAft>
                <a:buNone/>
              </a:pPr>
              <a:r>
                <a:rPr lang="en-US" sz="1100">
                  <a:solidFill>
                    <a:srgbClr val="000000"/>
                  </a:solidFill>
                  <a:latin typeface="Calibri"/>
                  <a:ea typeface="Calibri"/>
                  <a:cs typeface="Calibri"/>
                  <a:sym typeface="Calibri"/>
                </a:rPr>
                <a:t>Estimates of the costs associated with diagnostic error exceed $100 billion per year</a:t>
              </a:r>
              <a:endParaRPr sz="1100">
                <a:latin typeface="Calibri"/>
                <a:ea typeface="Calibri"/>
                <a:cs typeface="Calibri"/>
                <a:sym typeface="Calibri"/>
              </a:endParaRPr>
            </a:p>
          </p:txBody>
        </p:sp>
      </p:grpSp>
      <p:sp>
        <p:nvSpPr>
          <p:cNvPr id="367" name="Google Shape;367;g2ae1fa1d7a9_0_206"/>
          <p:cNvSpPr txBox="1"/>
          <p:nvPr/>
        </p:nvSpPr>
        <p:spPr>
          <a:xfrm>
            <a:off x="7216200" y="86782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8" name="Google Shape;368;g2ae1fa1d7a9_0_206"/>
          <p:cNvSpPr txBox="1"/>
          <p:nvPr/>
        </p:nvSpPr>
        <p:spPr>
          <a:xfrm>
            <a:off x="151200" y="5591675"/>
            <a:ext cx="8841600" cy="531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750">
                <a:solidFill>
                  <a:schemeClr val="dk1"/>
                </a:solidFill>
                <a:latin typeface="Calibri"/>
                <a:ea typeface="Calibri"/>
                <a:cs typeface="Calibri"/>
                <a:sym typeface="Calibri"/>
              </a:rPr>
              <a:t>Sources: “Improving Diagnosis in Healthcare” National Academy of Medicine 2015 report, Newman-Toker DE, Nassery N, Schaffer AC, et al. BMJ Qual Saf Epub ahead of print:doi:10.1136/</a:t>
            </a:r>
            <a:endParaRPr sz="750">
              <a:solidFill>
                <a:schemeClr val="dk1"/>
              </a:solidFill>
              <a:latin typeface="Calibri"/>
              <a:ea typeface="Calibri"/>
              <a:cs typeface="Calibri"/>
              <a:sym typeface="Calibri"/>
            </a:endParaRPr>
          </a:p>
          <a:p>
            <a:pPr marL="0" lvl="0" indent="0" algn="l" rtl="0">
              <a:spcBef>
                <a:spcPts val="0"/>
              </a:spcBef>
              <a:spcAft>
                <a:spcPts val="0"/>
              </a:spcAft>
              <a:buNone/>
            </a:pPr>
            <a:r>
              <a:rPr lang="en-US" sz="750">
                <a:solidFill>
                  <a:schemeClr val="dk1"/>
                </a:solidFill>
                <a:latin typeface="Calibri"/>
                <a:ea typeface="Calibri"/>
                <a:cs typeface="Calibri"/>
                <a:sym typeface="Calibri"/>
              </a:rPr>
              <a:t>Bmjqs-2021-014130, </a:t>
            </a:r>
            <a:r>
              <a:rPr lang="en-US" sz="750">
                <a:solidFill>
                  <a:srgbClr val="212121"/>
                </a:solidFill>
                <a:latin typeface="Calibri"/>
                <a:ea typeface="Calibri"/>
                <a:cs typeface="Calibri"/>
                <a:sym typeface="Calibri"/>
              </a:rPr>
              <a:t>Newman-Toker DE, Schaffer AC, Yu-Moe CW, Nassery N, Saber Tehrani AS, Clemens GD, Wang Z, Zhu Y, Fanai M, Siegal D. Serious misdiagnosis-related harms in malpractice claims: The "Big Three" - vascular events, infections, and cancers. Diagnosis (Berl). 2019 Aug 27;6(3):227-240. doi: 10.1515/dx-2019-0019. Erratum in: Diagnosis  (Berl). 2020 May 16;8(1):127-128. PMID: 31535832</a:t>
            </a:r>
            <a:endParaRPr sz="2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
          <p:cNvSpPr txBox="1"/>
          <p:nvPr/>
        </p:nvSpPr>
        <p:spPr>
          <a:xfrm>
            <a:off x="4950100" y="3025050"/>
            <a:ext cx="3371700" cy="403800"/>
          </a:xfrm>
          <a:prstGeom prst="rect">
            <a:avLst/>
          </a:prstGeom>
          <a:noFill/>
          <a:ln>
            <a:noFill/>
          </a:ln>
        </p:spPr>
        <p:txBody>
          <a:bodyPr spcFirstLastPara="1" wrap="square" lIns="0" tIns="0" rIns="0" bIns="0" anchor="t" anchorCtr="0">
            <a:spAutoFit/>
          </a:bodyPr>
          <a:lstStyle/>
          <a:p>
            <a:pPr marL="107950" marR="0" lvl="0" indent="0" algn="l" rtl="0">
              <a:lnSpc>
                <a:spcPct val="93722"/>
              </a:lnSpc>
              <a:spcBef>
                <a:spcPts val="0"/>
              </a:spcBef>
              <a:spcAft>
                <a:spcPts val="0"/>
              </a:spcAft>
              <a:buNone/>
            </a:pPr>
            <a:endParaRPr sz="2800" b="1" i="0" u="none" strike="noStrike" cap="none">
              <a:solidFill>
                <a:srgbClr val="C08B3F"/>
              </a:solidFill>
              <a:latin typeface="Calibri"/>
              <a:ea typeface="Calibri"/>
              <a:cs typeface="Calibri"/>
              <a:sym typeface="Calibri"/>
            </a:endParaRPr>
          </a:p>
        </p:txBody>
      </p:sp>
      <p:pic>
        <p:nvPicPr>
          <p:cNvPr id="374" name="Google Shape;374;p5"/>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1" cy="6175800"/>
          </a:xfrm>
          <a:prstGeom prst="rect">
            <a:avLst/>
          </a:prstGeom>
        </p:spPr>
      </p:pic>
      <p:sp>
        <p:nvSpPr>
          <p:cNvPr id="375" name="Google Shape;375;p5"/>
          <p:cNvSpPr txBox="1"/>
          <p:nvPr/>
        </p:nvSpPr>
        <p:spPr>
          <a:xfrm>
            <a:off x="4572000" y="2673000"/>
            <a:ext cx="4026000" cy="1107900"/>
          </a:xfrm>
          <a:prstGeom prst="rect">
            <a:avLst/>
          </a:prstGeom>
          <a:noFill/>
          <a:ln>
            <a:noFill/>
          </a:ln>
        </p:spPr>
        <p:txBody>
          <a:bodyPr spcFirstLastPara="1" wrap="square" lIns="91425" tIns="91425" rIns="91425" bIns="91425" anchor="t" anchorCtr="0">
            <a:spAutoFit/>
          </a:bodyPr>
          <a:lstStyle/>
          <a:p>
            <a:pPr marL="107950" lvl="0" indent="0" algn="l" rtl="0">
              <a:lnSpc>
                <a:spcPct val="93722"/>
              </a:lnSpc>
              <a:spcBef>
                <a:spcPts val="0"/>
              </a:spcBef>
              <a:spcAft>
                <a:spcPts val="0"/>
              </a:spcAft>
              <a:buClr>
                <a:schemeClr val="dk1"/>
              </a:buClr>
              <a:buFont typeface="Arial"/>
              <a:buNone/>
            </a:pPr>
            <a:r>
              <a:rPr lang="en-US" sz="3200" b="1">
                <a:solidFill>
                  <a:srgbClr val="C08B3F"/>
                </a:solidFill>
                <a:latin typeface="Calibri"/>
                <a:ea typeface="Calibri"/>
                <a:cs typeface="Calibri"/>
                <a:sym typeface="Calibri"/>
              </a:rPr>
              <a:t>Our Experiences as         Patients and Families</a:t>
            </a:r>
            <a:endParaRPr sz="3200" b="1">
              <a:solidFill>
                <a:srgbClr val="C08B3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
          <p:cNvSpPr txBox="1"/>
          <p:nvPr/>
        </p:nvSpPr>
        <p:spPr>
          <a:xfrm>
            <a:off x="4698750" y="2105250"/>
            <a:ext cx="42603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i="0" u="none" strike="noStrike" cap="none">
                <a:solidFill>
                  <a:srgbClr val="174168"/>
                </a:solidFill>
                <a:latin typeface="Calibri"/>
                <a:ea typeface="Calibri"/>
                <a:cs typeface="Calibri"/>
                <a:sym typeface="Calibri"/>
              </a:rPr>
              <a:t>The PFAC at RWJ Barnabas Health created and provided a communication module to staff to help improve communication with patients and families.  Communication breakdowns are a major contributor to diagnostic errors. </a:t>
            </a:r>
            <a:endParaRPr sz="2000">
              <a:latin typeface="Calibri"/>
              <a:ea typeface="Calibri"/>
              <a:cs typeface="Calibri"/>
              <a:sym typeface="Calibri"/>
            </a:endParaRPr>
          </a:p>
        </p:txBody>
      </p:sp>
      <p:sp>
        <p:nvSpPr>
          <p:cNvPr id="381" name="Google Shape;381;p6"/>
          <p:cNvSpPr txBox="1"/>
          <p:nvPr/>
        </p:nvSpPr>
        <p:spPr>
          <a:xfrm>
            <a:off x="4958248" y="5775600"/>
            <a:ext cx="37413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https://www.rwjbh.org/patients-visitors/patient-family-advisory-council/accomplishments/</a:t>
            </a:r>
            <a:endParaRPr/>
          </a:p>
        </p:txBody>
      </p:sp>
      <p:sp>
        <p:nvSpPr>
          <p:cNvPr id="382" name="Google Shape;382;p6"/>
          <p:cNvSpPr txBox="1"/>
          <p:nvPr/>
        </p:nvSpPr>
        <p:spPr>
          <a:xfrm>
            <a:off x="4826250" y="1050825"/>
            <a:ext cx="4005300" cy="797400"/>
          </a:xfrm>
          <a:prstGeom prst="rect">
            <a:avLst/>
          </a:prstGeom>
          <a:noFill/>
          <a:ln>
            <a:noFill/>
          </a:ln>
        </p:spPr>
        <p:txBody>
          <a:bodyPr spcFirstLastPara="1" wrap="square" lIns="0" tIns="0" rIns="0" bIns="0" anchor="t" anchorCtr="0">
            <a:spAutoFit/>
          </a:bodyPr>
          <a:lstStyle/>
          <a:p>
            <a:pPr marL="0" marR="0" lvl="0" indent="0" algn="l" rtl="0">
              <a:lnSpc>
                <a:spcPct val="92500"/>
              </a:lnSpc>
              <a:spcBef>
                <a:spcPts val="0"/>
              </a:spcBef>
              <a:spcAft>
                <a:spcPts val="0"/>
              </a:spcAft>
              <a:buClr>
                <a:srgbClr val="000000"/>
              </a:buClr>
              <a:buSzPts val="2800"/>
              <a:buFont typeface="Arial"/>
              <a:buNone/>
            </a:pPr>
            <a:r>
              <a:rPr lang="en-US" sz="2800" b="1" i="0" u="none" strike="noStrike" cap="none">
                <a:solidFill>
                  <a:srgbClr val="C08B3F"/>
                </a:solidFill>
                <a:latin typeface="Calibri"/>
                <a:ea typeface="Calibri"/>
                <a:cs typeface="Calibri"/>
                <a:sym typeface="Calibri"/>
              </a:rPr>
              <a:t>Examples from Other PFACs</a:t>
            </a:r>
            <a:endParaRPr sz="2800" b="1" i="0" u="none" strike="noStrike" cap="none">
              <a:solidFill>
                <a:srgbClr val="C08B3F"/>
              </a:solidFill>
              <a:latin typeface="Calibri"/>
              <a:ea typeface="Calibri"/>
              <a:cs typeface="Calibri"/>
              <a:sym typeface="Calibri"/>
            </a:endParaRPr>
          </a:p>
        </p:txBody>
      </p:sp>
      <p:pic>
        <p:nvPicPr>
          <p:cNvPr id="383" name="Google Shape;383;p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0"/>
            <a:ext cx="4260302" cy="617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200" y="1122899"/>
            <a:ext cx="3655540" cy="2263877"/>
          </a:xfrm>
          <a:prstGeom prst="rect">
            <a:avLst/>
          </a:prstGeom>
          <a:noFill/>
          <a:ln w="28575" cap="flat" cmpd="sng">
            <a:solidFill>
              <a:srgbClr val="997A48"/>
            </a:solidFill>
            <a:prstDash val="solid"/>
            <a:round/>
            <a:headEnd type="none" w="sm" len="sm"/>
            <a:tailEnd type="none" w="sm" len="sm"/>
          </a:ln>
        </p:spPr>
      </p:pic>
      <p:pic>
        <p:nvPicPr>
          <p:cNvPr id="389" name="Google Shape;389;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77260" y="1138733"/>
            <a:ext cx="3655540" cy="2263877"/>
          </a:xfrm>
          <a:prstGeom prst="rect">
            <a:avLst/>
          </a:prstGeom>
          <a:noFill/>
          <a:ln w="28575" cap="flat" cmpd="sng">
            <a:solidFill>
              <a:srgbClr val="997A48"/>
            </a:solidFill>
            <a:prstDash val="solid"/>
            <a:round/>
            <a:headEnd type="none" w="sm" len="sm"/>
            <a:tailEnd type="none" w="sm" len="sm"/>
          </a:ln>
        </p:spPr>
      </p:pic>
      <p:pic>
        <p:nvPicPr>
          <p:cNvPr id="390" name="Google Shape;390;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204" y="3525072"/>
            <a:ext cx="3655541" cy="2263878"/>
          </a:xfrm>
          <a:prstGeom prst="rect">
            <a:avLst/>
          </a:prstGeom>
          <a:noFill/>
          <a:ln w="28575" cap="flat" cmpd="sng">
            <a:solidFill>
              <a:srgbClr val="997A48"/>
            </a:solidFill>
            <a:prstDash val="solid"/>
            <a:round/>
            <a:headEnd type="none" w="sm" len="sm"/>
            <a:tailEnd type="none" w="sm" len="sm"/>
          </a:ln>
        </p:spPr>
      </p:pic>
      <p:pic>
        <p:nvPicPr>
          <p:cNvPr id="391" name="Google Shape;391;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77260" y="3525072"/>
            <a:ext cx="3655540" cy="2263877"/>
          </a:xfrm>
          <a:prstGeom prst="rect">
            <a:avLst/>
          </a:prstGeom>
          <a:noFill/>
          <a:ln w="28575" cap="flat" cmpd="sng">
            <a:solidFill>
              <a:srgbClr val="997A48"/>
            </a:solidFill>
            <a:prstDash val="solid"/>
            <a:round/>
            <a:headEnd type="none" w="sm" len="sm"/>
            <a:tailEnd type="none" w="sm" len="sm"/>
          </a:ln>
        </p:spPr>
      </p:pic>
      <p:sp>
        <p:nvSpPr>
          <p:cNvPr id="392" name="Google Shape;392;p7"/>
          <p:cNvSpPr txBox="1"/>
          <p:nvPr/>
        </p:nvSpPr>
        <p:spPr>
          <a:xfrm>
            <a:off x="811200" y="392544"/>
            <a:ext cx="7521600" cy="600134"/>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1" i="0" u="none" strike="noStrike" cap="none">
                <a:solidFill>
                  <a:srgbClr val="C08B3F"/>
                </a:solidFill>
                <a:latin typeface="Calibri"/>
                <a:ea typeface="Calibri"/>
                <a:cs typeface="Calibri"/>
                <a:sym typeface="Calibri"/>
              </a:rPr>
              <a:t>Examples from Other PFACs</a:t>
            </a:r>
            <a:endParaRPr sz="2700" b="1" i="0" u="none" strike="noStrike" cap="none">
              <a:solidFill>
                <a:srgbClr val="C08B3F"/>
              </a:solidFill>
              <a:latin typeface="Calibri"/>
              <a:ea typeface="Calibri"/>
              <a:cs typeface="Calibri"/>
              <a:sym typeface="Calibri"/>
            </a:endParaRPr>
          </a:p>
        </p:txBody>
      </p:sp>
      <p:sp>
        <p:nvSpPr>
          <p:cNvPr id="393" name="Google Shape;393;p7"/>
          <p:cNvSpPr txBox="1"/>
          <p:nvPr/>
        </p:nvSpPr>
        <p:spPr>
          <a:xfrm>
            <a:off x="2018729" y="5919168"/>
            <a:ext cx="5106542"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000000"/>
                </a:solidFill>
                <a:latin typeface="Calibri"/>
                <a:ea typeface="Calibri"/>
                <a:cs typeface="Calibri"/>
                <a:sym typeface="Calibri"/>
              </a:rPr>
              <a:t>https://www.medstarhealth.org/quality-and-patient-safety/sepsis-prevention-education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8"/>
          <p:cNvSpPr txBox="1">
            <a:spLocks noGrp="1"/>
          </p:cNvSpPr>
          <p:nvPr>
            <p:ph type="title" idx="4294967295"/>
          </p:nvPr>
        </p:nvSpPr>
        <p:spPr>
          <a:xfrm>
            <a:off x="2253871" y="526323"/>
            <a:ext cx="4495800" cy="5104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A63"/>
              </a:buClr>
              <a:buSzPts val="3200"/>
              <a:buFont typeface="Trebuchet MS"/>
              <a:buNone/>
            </a:pPr>
            <a:r>
              <a:rPr lang="en-US" sz="3200" b="1">
                <a:solidFill>
                  <a:srgbClr val="C08B3F"/>
                </a:solidFill>
              </a:rPr>
              <a:t>Discussion</a:t>
            </a:r>
            <a:endParaRPr sz="3200" b="1">
              <a:solidFill>
                <a:srgbClr val="C08B3F"/>
              </a:solidFill>
            </a:endParaRPr>
          </a:p>
        </p:txBody>
      </p:sp>
      <p:sp>
        <p:nvSpPr>
          <p:cNvPr id="399" name="Google Shape;399;p8"/>
          <p:cNvSpPr txBox="1"/>
          <p:nvPr/>
        </p:nvSpPr>
        <p:spPr>
          <a:xfrm>
            <a:off x="531750" y="1529100"/>
            <a:ext cx="8102400" cy="2582400"/>
          </a:xfrm>
          <a:prstGeom prst="rect">
            <a:avLst/>
          </a:prstGeom>
          <a:noFill/>
          <a:ln>
            <a:noFill/>
          </a:ln>
        </p:spPr>
        <p:txBody>
          <a:bodyPr spcFirstLastPara="1" wrap="square" lIns="91425" tIns="45700" rIns="91425" bIns="45700" anchor="t" anchorCtr="0">
            <a:noAutofit/>
          </a:bodyPr>
          <a:lstStyle/>
          <a:p>
            <a:pPr marL="431800" marR="0" lvl="0" indent="-342900" algn="l" rtl="0">
              <a:lnSpc>
                <a:spcPct val="100000"/>
              </a:lnSpc>
              <a:spcBef>
                <a:spcPts val="0"/>
              </a:spcBef>
              <a:spcAft>
                <a:spcPts val="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How is diagnostic quality and safety handled in this institution (what processes or systems are in place?)</a:t>
            </a:r>
            <a:endParaRPr sz="2200" b="0" i="0" u="none" strike="noStrike" cap="none">
              <a:solidFill>
                <a:srgbClr val="174168"/>
              </a:solidFill>
              <a:latin typeface="Calibri"/>
              <a:ea typeface="Calibri"/>
              <a:cs typeface="Calibri"/>
              <a:sym typeface="Calibri"/>
            </a:endParaRPr>
          </a:p>
          <a:p>
            <a:pPr marL="431800" marR="0" lvl="0" indent="-342900" algn="l" rtl="0">
              <a:lnSpc>
                <a:spcPct val="100000"/>
              </a:lnSpc>
              <a:spcBef>
                <a:spcPts val="1000"/>
              </a:spcBef>
              <a:spcAft>
                <a:spcPts val="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What type of information is available for us to see (such as HCAHPS data) to learn more about diagnostic quality here?</a:t>
            </a:r>
            <a:endParaRPr sz="2200" b="0" i="0" u="none" strike="noStrike" cap="none">
              <a:solidFill>
                <a:srgbClr val="174168"/>
              </a:solidFill>
              <a:latin typeface="Calibri"/>
              <a:ea typeface="Calibri"/>
              <a:cs typeface="Calibri"/>
              <a:sym typeface="Calibri"/>
            </a:endParaRPr>
          </a:p>
          <a:p>
            <a:pPr marL="431800" marR="0" lvl="0" indent="-342900" algn="l" rtl="0">
              <a:lnSpc>
                <a:spcPct val="100000"/>
              </a:lnSpc>
              <a:spcBef>
                <a:spcPts val="1000"/>
              </a:spcBef>
              <a:spcAft>
                <a:spcPts val="1000"/>
              </a:spcAft>
              <a:buClr>
                <a:srgbClr val="174168"/>
              </a:buClr>
              <a:buSzPts val="2200"/>
              <a:buFont typeface="Arial"/>
              <a:buChar char="➔"/>
            </a:pPr>
            <a:r>
              <a:rPr lang="en-US" sz="2200" b="0" i="0" u="none" strike="noStrike" cap="none">
                <a:solidFill>
                  <a:srgbClr val="174168"/>
                </a:solidFill>
                <a:latin typeface="Calibri"/>
                <a:ea typeface="Calibri"/>
                <a:cs typeface="Calibri"/>
                <a:sym typeface="Calibri"/>
              </a:rPr>
              <a:t>Are there any projects or topics you would suggest we (the PFAC) take on?</a:t>
            </a:r>
            <a:endParaRPr sz="2200" b="0" i="0" u="none" strike="noStrike" cap="none">
              <a:solidFill>
                <a:srgbClr val="17416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
          <p:cNvSpPr txBox="1">
            <a:spLocks noGrp="1"/>
          </p:cNvSpPr>
          <p:nvPr>
            <p:ph type="title" idx="4294967295"/>
          </p:nvPr>
        </p:nvSpPr>
        <p:spPr>
          <a:xfrm>
            <a:off x="2324100" y="2672700"/>
            <a:ext cx="4495800" cy="7563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003A63"/>
              </a:buClr>
              <a:buSzPts val="3200"/>
              <a:buFont typeface="Trebuchet MS"/>
              <a:buNone/>
            </a:pPr>
            <a:r>
              <a:rPr lang="en-US" sz="5000" b="1">
                <a:solidFill>
                  <a:srgbClr val="C08B3F"/>
                </a:solidFill>
              </a:rPr>
              <a:t>Next Steps</a:t>
            </a:r>
            <a:endParaRPr sz="5000" b="1">
              <a:solidFill>
                <a:srgbClr val="C08B3F"/>
              </a:solidFil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972EF62F818D148BCF1A94B6112FB83" ma:contentTypeVersion="29" ma:contentTypeDescription="Create a new document." ma:contentTypeScope="" ma:versionID="0731899ce556d9379090a63ea11d7ee0">
  <xsd:schema xmlns:xsd="http://www.w3.org/2001/XMLSchema" xmlns:xs="http://www.w3.org/2001/XMLSchema" xmlns:p="http://schemas.microsoft.com/office/2006/metadata/properties" xmlns:ns1="http://schemas.microsoft.com/sharepoint/v3" xmlns:ns2="e1d969db-718a-40c6-8396-4fea838f6a4d" xmlns:ns3="f998b54f-7d26-4111-a549-1ce099eae984" xmlns:ns4="3204a55a-8e7e-4a65-9098-57eeffdfdecf" targetNamespace="http://schemas.microsoft.com/office/2006/metadata/properties" ma:root="true" ma:fieldsID="9e42dc7c21949d2858d6554015969b5a" ns1:_="" ns2:_="" ns3:_="" ns4:_="">
    <xsd:import namespace="http://schemas.microsoft.com/sharepoint/v3"/>
    <xsd:import namespace="e1d969db-718a-40c6-8396-4fea838f6a4d"/>
    <xsd:import namespace="f998b54f-7d26-4111-a549-1ce099eae984"/>
    <xsd:import namespace="3204a55a-8e7e-4a65-9098-57eeffdfdecf"/>
    <xsd:element name="properties">
      <xsd:complexType>
        <xsd:sequence>
          <xsd:element name="documentManagement">
            <xsd:complexType>
              <xsd:all>
                <xsd:element ref="ns2:SharedWithUsers" minOccurs="0"/>
                <xsd:element ref="ns2:SharedWithDetails" minOccurs="0"/>
                <xsd:element ref="ns3:LastSharedByTime" minOccurs="0"/>
                <xsd:element ref="ns3:LastSharedByUser"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1:_ip_UnifiedCompliancePolicyProperties" minOccurs="0"/>
                <xsd:element ref="ns1:_ip_UnifiedCompliancePolicyUIAction" minOccurs="0"/>
                <xsd:element ref="ns4:MediaLengthInSeconds" minOccurs="0"/>
                <xsd:element ref="ns4:PhotoFolder" minOccurs="0"/>
                <xsd:element ref="ns4:PhotoLink" minOccurs="0"/>
                <xsd:element ref="ns2:TaxCatchAll"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d969db-718a-40c6-8396-4fea838f6a4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7" nillable="true" ma:displayName="Taxonomy Catch All Column" ma:hidden="true" ma:list="{44271514-80d7-45f8-ad89-44ae522ff35a}" ma:internalName="TaxCatchAll" ma:showField="CatchAllData" ma:web="e1d969db-718a-40c6-8396-4fea838f6a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998b54f-7d26-4111-a549-1ce099eae984" elementFormDefault="qualified">
    <xsd:import namespace="http://schemas.microsoft.com/office/2006/documentManagement/types"/>
    <xsd:import namespace="http://schemas.microsoft.com/office/infopath/2007/PartnerControls"/>
    <xsd:element name="LastSharedByTime" ma:index="10" nillable="true" ma:displayName="Last Shared By Time" ma:description="" ma:internalName="LastSharedByTime" ma:readOnly="true">
      <xsd:simpleType>
        <xsd:restriction base="dms:DateTime"/>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04a55a-8e7e-4a65-9098-57eeffdfdec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PhotoFolder" ma:index="25" nillable="true" ma:displayName="Folder Name" ma:format="Dropdown" ma:internalName="PhotoFolder">
      <xsd:simpleType>
        <xsd:restriction base="dms:Text">
          <xsd:maxLength value="255"/>
        </xsd:restriction>
      </xsd:simpleType>
    </xsd:element>
    <xsd:element name="PhotoLink" ma:index="26" nillable="true" ma:displayName="Photo Link" ma:format="Hyperlink" ma:internalName="PhotoLink">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cfec023e-95bf-4122-999b-80b5f5ab651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0ECBD-8A22-4BBF-92B4-52A5B8D111F5}">
  <ds:schemaRefs>
    <ds:schemaRef ds:uri="http://schemas.microsoft.com/sharepoint/v3/contenttype/forms"/>
  </ds:schemaRefs>
</ds:datastoreItem>
</file>

<file path=customXml/itemProps2.xml><?xml version="1.0" encoding="utf-8"?>
<ds:datastoreItem xmlns:ds="http://schemas.openxmlformats.org/officeDocument/2006/customXml" ds:itemID="{10DFF63F-55DA-4209-B8D8-4901E75A2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1d969db-718a-40c6-8396-4fea838f6a4d"/>
    <ds:schemaRef ds:uri="f998b54f-7d26-4111-a549-1ce099eae984"/>
    <ds:schemaRef ds:uri="3204a55a-8e7e-4a65-9098-57eeffdfd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758</Words>
  <Application>Microsoft Macintosh PowerPoint</Application>
  <PresentationFormat>On-screen Show (4:3)</PresentationFormat>
  <Paragraphs>47</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Courier New</vt:lpstr>
      <vt:lpstr>Noto Sans Symbols</vt:lpstr>
      <vt:lpstr>Trebuchet MS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 Schrandt</dc:creator>
  <cp:lastModifiedBy>Aubrie McKernan</cp:lastModifiedBy>
  <cp:revision>2</cp:revision>
  <dcterms:modified xsi:type="dcterms:W3CDTF">2024-01-31T21:05:32Z</dcterms:modified>
</cp:coreProperties>
</file>