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629B25-B782-4346-81FC-BA510D45353C}" v="4" dt="2024-01-27T05:09:07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6236" autoAdjust="0"/>
  </p:normalViewPr>
  <p:slideViewPr>
    <p:cSldViewPr snapToGrid="0">
      <p:cViewPr varScale="1">
        <p:scale>
          <a:sx n="73" d="100"/>
          <a:sy n="73" d="100"/>
        </p:scale>
        <p:origin x="20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 Schrandt" userId="bfe60d9998e30232" providerId="LiveId" clId="{18629B25-B782-4346-81FC-BA510D45353C}"/>
    <pc:docChg chg="undo custSel modSld">
      <pc:chgData name="Suz Schrandt" userId="bfe60d9998e30232" providerId="LiveId" clId="{18629B25-B782-4346-81FC-BA510D45353C}" dt="2024-01-27T05:46:24.848" v="1064" actId="255"/>
      <pc:docMkLst>
        <pc:docMk/>
      </pc:docMkLst>
      <pc:sldChg chg="addSp delSp modSp mod">
        <pc:chgData name="Suz Schrandt" userId="bfe60d9998e30232" providerId="LiveId" clId="{18629B25-B782-4346-81FC-BA510D45353C}" dt="2024-01-27T05:46:24.848" v="1064" actId="255"/>
        <pc:sldMkLst>
          <pc:docMk/>
          <pc:sldMk cId="260352557" sldId="257"/>
        </pc:sldMkLst>
        <pc:spChg chg="mod">
          <ac:chgData name="Suz Schrandt" userId="bfe60d9998e30232" providerId="LiveId" clId="{18629B25-B782-4346-81FC-BA510D45353C}" dt="2024-01-27T05:46:24.848" v="1064" actId="255"/>
          <ac:spMkLst>
            <pc:docMk/>
            <pc:sldMk cId="260352557" sldId="257"/>
            <ac:spMk id="2" creationId="{02B38A37-EB83-0ACA-6F69-FD2FCEE995F9}"/>
          </ac:spMkLst>
        </pc:spChg>
        <pc:spChg chg="add mod">
          <ac:chgData name="Suz Schrandt" userId="bfe60d9998e30232" providerId="LiveId" clId="{18629B25-B782-4346-81FC-BA510D45353C}" dt="2024-01-27T05:09:16.279" v="1051" actId="20577"/>
          <ac:spMkLst>
            <pc:docMk/>
            <pc:sldMk cId="260352557" sldId="257"/>
            <ac:spMk id="3" creationId="{9C8B7A33-2F18-FB82-91E5-AA88E75F7307}"/>
          </ac:spMkLst>
        </pc:spChg>
        <pc:graphicFrameChg chg="del">
          <ac:chgData name="Suz Schrandt" userId="bfe60d9998e30232" providerId="LiveId" clId="{18629B25-B782-4346-81FC-BA510D45353C}" dt="2024-01-27T04:52:38.906" v="44" actId="478"/>
          <ac:graphicFrameMkLst>
            <pc:docMk/>
            <pc:sldMk cId="260352557" sldId="257"/>
            <ac:graphicFrameMk id="11" creationId="{86693A16-233D-5C47-CCE2-093DE5AC3288}"/>
          </ac:graphicFrameMkLst>
        </pc:graphicFrameChg>
        <pc:picChg chg="del">
          <ac:chgData name="Suz Schrandt" userId="bfe60d9998e30232" providerId="LiveId" clId="{18629B25-B782-4346-81FC-BA510D45353C}" dt="2024-01-27T04:52:40.595" v="45" actId="478"/>
          <ac:picMkLst>
            <pc:docMk/>
            <pc:sldMk cId="260352557" sldId="257"/>
            <ac:picMk id="4" creationId="{F095FC25-C203-3CF3-ED45-8E8BB361D3F4}"/>
          </ac:picMkLst>
        </pc:picChg>
        <pc:picChg chg="del">
          <ac:chgData name="Suz Schrandt" userId="bfe60d9998e30232" providerId="LiveId" clId="{18629B25-B782-4346-81FC-BA510D45353C}" dt="2024-01-27T04:52:42.626" v="46" actId="478"/>
          <ac:picMkLst>
            <pc:docMk/>
            <pc:sldMk cId="260352557" sldId="257"/>
            <ac:picMk id="7" creationId="{14769AEC-EE88-144E-C729-B72869EC40A2}"/>
          </ac:picMkLst>
        </pc:picChg>
        <pc:picChg chg="del">
          <ac:chgData name="Suz Schrandt" userId="bfe60d9998e30232" providerId="LiveId" clId="{18629B25-B782-4346-81FC-BA510D45353C}" dt="2024-01-27T04:52:44.201" v="47" actId="478"/>
          <ac:picMkLst>
            <pc:docMk/>
            <pc:sldMk cId="260352557" sldId="257"/>
            <ac:picMk id="13" creationId="{0C81CEEC-C152-A5F2-866C-06F9C26D66D7}"/>
          </ac:picMkLst>
        </pc:picChg>
        <pc:picChg chg="del">
          <ac:chgData name="Suz Schrandt" userId="bfe60d9998e30232" providerId="LiveId" clId="{18629B25-B782-4346-81FC-BA510D45353C}" dt="2024-01-27T04:52:45.847" v="48" actId="478"/>
          <ac:picMkLst>
            <pc:docMk/>
            <pc:sldMk cId="260352557" sldId="257"/>
            <ac:picMk id="15" creationId="{6F270D58-3AB7-3D25-0FF2-A172FE402D0C}"/>
          </ac:picMkLst>
        </pc:picChg>
        <pc:picChg chg="del">
          <ac:chgData name="Suz Schrandt" userId="bfe60d9998e30232" providerId="LiveId" clId="{18629B25-B782-4346-81FC-BA510D45353C}" dt="2024-01-27T04:52:47.623" v="49" actId="478"/>
          <ac:picMkLst>
            <pc:docMk/>
            <pc:sldMk cId="260352557" sldId="257"/>
            <ac:picMk id="17" creationId="{B41288BD-219C-17E7-D8EE-2DA65B5324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8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6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0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9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6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2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580EA7-B643-464C-88E0-6D887616D5AD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7E17DD-898B-4148-9880-29CBDF69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snet.ahrq.gov/glossary-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pcori.org/funding-opportunities/what-you-need-know-apply/glossary" TargetMode="External"/><Relationship Id="rId4" Type="http://schemas.openxmlformats.org/officeDocument/2006/relationships/hyperlink" Target="https://nationalhealthcouncil.org/additional-resources/glossary-of-patient-engagement-term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F45060-C440-1736-BD6B-78F8C263E10A}"/>
              </a:ext>
            </a:extLst>
          </p:cNvPr>
          <p:cNvSpPr/>
          <p:nvPr/>
        </p:nvSpPr>
        <p:spPr>
          <a:xfrm>
            <a:off x="-1" y="9483003"/>
            <a:ext cx="6020905" cy="5753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E368F-DB0E-3189-4983-DE234611A8DE}"/>
              </a:ext>
            </a:extLst>
          </p:cNvPr>
          <p:cNvSpPr/>
          <p:nvPr/>
        </p:nvSpPr>
        <p:spPr>
          <a:xfrm>
            <a:off x="0" y="9483003"/>
            <a:ext cx="5943600" cy="575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554E59-11C0-2252-A6B1-D72E26742B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4" r="3709" b="6671"/>
          <a:stretch/>
        </p:blipFill>
        <p:spPr>
          <a:xfrm>
            <a:off x="5943600" y="9483003"/>
            <a:ext cx="1828800" cy="5753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F87C49-D326-39D3-9E9D-68D3EDD95614}"/>
              </a:ext>
            </a:extLst>
          </p:cNvPr>
          <p:cNvSpPr txBox="1"/>
          <p:nvPr/>
        </p:nvSpPr>
        <p:spPr>
          <a:xfrm>
            <a:off x="388730" y="9539868"/>
            <a:ext cx="528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project was funded by the Gordon and Betty Moore Foundation as part of The Leapfrog Groups’s Recognizing Excellence in Diagnosis Initiative.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B38A37-EB83-0ACA-6F69-FD2FCEE995F9}"/>
              </a:ext>
            </a:extLst>
          </p:cNvPr>
          <p:cNvSpPr txBox="1"/>
          <p:nvPr/>
        </p:nvSpPr>
        <p:spPr>
          <a:xfrm>
            <a:off x="1244600" y="855450"/>
            <a:ext cx="528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 Toolkit for Exploring Diagnostic Quality</a:t>
            </a:r>
          </a:p>
          <a:p>
            <a:pPr algn="ctr"/>
            <a:r>
              <a:rPr lang="en-US" sz="2000" b="1">
                <a:solidFill>
                  <a:srgbClr val="CC99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Glossary and Glossary Links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8B7A33-2F18-FB82-91E5-AA88E75F7307}"/>
              </a:ext>
            </a:extLst>
          </p:cNvPr>
          <p:cNvSpPr txBox="1"/>
          <p:nvPr/>
        </p:nvSpPr>
        <p:spPr>
          <a:xfrm>
            <a:off x="515021" y="1718102"/>
            <a:ext cx="655755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Acronyms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PFAC: Patient and Family Advisory Council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PFA: Patient Family Advisor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PFE: Patient Family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DX: Diagnosis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AE: Adverse Event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CRP: Communication and Resolution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RCA:  Root Cause Analysis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QI: Quality Improvement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PSO: Patient Safety Organization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AHRQ: Agency for Healthcare and Research Quality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NIH: National Institutes of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CMS: Centers for Medicare and Medicaid Services</a:t>
            </a:r>
          </a:p>
          <a:p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u="sng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Diagnostic Quality and Patient Engagement Terms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Diagnostic Error: An event where one or both of the following occurred, with harm or high potential of harm to the patient: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Delayed, wrong, or missed diagnosis: At least one missed opportunity to pursue or identify an accurate and timely diagnosis based on the information that existed at that time.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Diagnosis not communicated to the patient: Accurate diagnosis was available but was not effectively communicated to the patient or family.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A or Personal Patient Engagement: Patients and families actively involved in their own care, diagnosis, disease management, and treatment.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 B or System-level Engagement: Patients and families actively involved in efforts at the system or organizational level to improve diagnosis and care​, and overall healthcare experience.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AHRQ Patient Safety Network Glossary: 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https://psnet.ahrq.gov/glossary-0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Health Council Glossary of Patient Engagement Terms: 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https://nationalhealthcouncil.org/additional-resources/glossary-of-patient-engagement-terms/</a:t>
            </a:r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Patient-Centered Outcomes Research Institute Glossary: 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https://www.pcori.org/funding-opportunities/what-you-need-know-apply/glossary</a:t>
            </a:r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35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72EF62F818D148BCF1A94B6112FB83" ma:contentTypeVersion="29" ma:contentTypeDescription="Create a new document." ma:contentTypeScope="" ma:versionID="0731899ce556d9379090a63ea11d7ee0">
  <xsd:schema xmlns:xsd="http://www.w3.org/2001/XMLSchema" xmlns:xs="http://www.w3.org/2001/XMLSchema" xmlns:p="http://schemas.microsoft.com/office/2006/metadata/properties" xmlns:ns1="http://schemas.microsoft.com/sharepoint/v3" xmlns:ns2="e1d969db-718a-40c6-8396-4fea838f6a4d" xmlns:ns3="f998b54f-7d26-4111-a549-1ce099eae984" xmlns:ns4="3204a55a-8e7e-4a65-9098-57eeffdfdecf" targetNamespace="http://schemas.microsoft.com/office/2006/metadata/properties" ma:root="true" ma:fieldsID="9e42dc7c21949d2858d6554015969b5a" ns1:_="" ns2:_="" ns3:_="" ns4:_="">
    <xsd:import namespace="http://schemas.microsoft.com/sharepoint/v3"/>
    <xsd:import namespace="e1d969db-718a-40c6-8396-4fea838f6a4d"/>
    <xsd:import namespace="f998b54f-7d26-4111-a549-1ce099eae984"/>
    <xsd:import namespace="3204a55a-8e7e-4a65-9098-57eeffdfdec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1:_ip_UnifiedCompliancePolicyProperties" minOccurs="0"/>
                <xsd:element ref="ns1:_ip_UnifiedCompliancePolicyUIAction" minOccurs="0"/>
                <xsd:element ref="ns4:MediaLengthInSeconds" minOccurs="0"/>
                <xsd:element ref="ns4:PhotoFolder" minOccurs="0"/>
                <xsd:element ref="ns4:PhotoLink" minOccurs="0"/>
                <xsd:element ref="ns2:TaxCatchAll" minOccurs="0"/>
                <xsd:element ref="ns4:lcf76f155ced4ddcb4097134ff3c332f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969db-718a-40c6-8396-4fea838f6a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44271514-80d7-45f8-ad89-44ae522ff35a}" ma:internalName="TaxCatchAll" ma:showField="CatchAllData" ma:web="e1d969db-718a-40c6-8396-4fea838f6a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8b54f-7d26-4111-a549-1ce099eae984" elementFormDefault="qualified">
    <xsd:import namespace="http://schemas.microsoft.com/office/2006/documentManagement/types"/>
    <xsd:import namespace="http://schemas.microsoft.com/office/infopath/2007/PartnerControls"/>
    <xsd:element name="LastSharedByTime" ma:index="10" nillable="true" ma:displayName="Last Shared By Time" ma:description="" ma:internalName="LastSharedByTime" ma:readOnly="true">
      <xsd:simpleType>
        <xsd:restriction base="dms:DateTime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04a55a-8e7e-4a65-9098-57eeffdfd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PhotoFolder" ma:index="25" nillable="true" ma:displayName="Folder Name" ma:format="Dropdown" ma:internalName="PhotoFolder">
      <xsd:simpleType>
        <xsd:restriction base="dms:Text">
          <xsd:maxLength value="255"/>
        </xsd:restriction>
      </xsd:simpleType>
    </xsd:element>
    <xsd:element name="PhotoLink" ma:index="26" nillable="true" ma:displayName="Photo Link" ma:format="Hyperlink" ma:internalName="Photo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cfec023e-95bf-4122-999b-80b5f5ab65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FE8961-3AC7-4FB4-BAEE-0F2576D38E55}"/>
</file>

<file path=customXml/itemProps2.xml><?xml version="1.0" encoding="utf-8"?>
<ds:datastoreItem xmlns:ds="http://schemas.openxmlformats.org/officeDocument/2006/customXml" ds:itemID="{8B44815E-D734-4C14-8A22-CEB5A4DAB41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296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 Schrandt</dc:creator>
  <cp:lastModifiedBy>Suz Schrandt</cp:lastModifiedBy>
  <cp:revision>3</cp:revision>
  <dcterms:created xsi:type="dcterms:W3CDTF">2024-01-10T17:26:18Z</dcterms:created>
  <dcterms:modified xsi:type="dcterms:W3CDTF">2024-01-27T05:46:34Z</dcterms:modified>
</cp:coreProperties>
</file>